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64" r:id="rId7"/>
    <p:sldId id="268" r:id="rId8"/>
    <p:sldId id="289" r:id="rId9"/>
    <p:sldId id="290" r:id="rId10"/>
    <p:sldId id="291" r:id="rId11"/>
    <p:sldId id="292" r:id="rId12"/>
    <p:sldId id="293" r:id="rId13"/>
    <p:sldId id="279" r:id="rId14"/>
    <p:sldId id="295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280" r:id="rId25"/>
    <p:sldId id="274" r:id="rId26"/>
    <p:sldId id="307" r:id="rId27"/>
    <p:sldId id="306" r:id="rId28"/>
    <p:sldId id="281" r:id="rId29"/>
    <p:sldId id="282" r:id="rId30"/>
    <p:sldId id="308" r:id="rId31"/>
    <p:sldId id="284" r:id="rId32"/>
    <p:sldId id="285" r:id="rId33"/>
    <p:sldId id="286" r:id="rId34"/>
    <p:sldId id="287" r:id="rId35"/>
    <p:sldId id="288" r:id="rId36"/>
    <p:sldId id="276" r:id="rId37"/>
  </p:sldIdLst>
  <p:sldSz cx="9144000" cy="6858000" type="screen4x3"/>
  <p:notesSz cx="9144000" cy="6858000"/>
  <p:embeddedFontLst>
    <p:embeddedFont>
      <p:font typeface="맑은 고딕" panose="020B0503020000020004" pitchFamily="50" charset="-127"/>
      <p:regular r:id="rId38"/>
      <p:bold r:id="rId39"/>
    </p:embeddedFont>
    <p:embeddedFont>
      <p:font typeface="맑은 고딕" panose="020B0503020000020004" pitchFamily="50" charset="-127"/>
      <p:regular r:id="rId38"/>
      <p:bold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</p:embeddedFontLst>
  <p:defaultTextStyle>
    <a:defPPr>
      <a:defRPr/>
    </a:def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C40A4D-E3D0-11D5-C495-263B942E8607}">
  <a:tblStyle styleId="{76C40A4D-E3D0-11D5-C495-263B942E8607}" styleName="No Style, No Grid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noFill/>
            </a:ln>
          </a:left>
          <a:right>
            <a:ln w="12700">
              <a:noFill/>
            </a:ln>
          </a:right>
          <a:top>
            <a:ln w="12700">
              <a:noFill/>
            </a:ln>
          </a:top>
          <a:bottom>
            <a:ln w="12700">
              <a:noFill/>
            </a:ln>
          </a:bottom>
          <a:insideH>
            <a:ln w="12700">
              <a:noFill/>
            </a:ln>
          </a:insideH>
          <a:insideV>
            <a:ln w="12700">
              <a:noFill/>
            </a:ln>
          </a:insideV>
        </a:tcBdr>
        <a:fill>
          <a:noFill/>
        </a:fill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17" name="bg object 17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18" name="bg object 18"/>
          <p:cNvSpPr/>
          <p:nvPr/>
        </p:nvSpPr>
        <p:spPr bwMode="auto">
          <a:xfrm>
            <a:off x="0" y="934211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 bwMode="auto">
          <a:xfrm>
            <a:off x="411276" y="356742"/>
            <a:ext cx="8321446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 bwMode="auto"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 bwMode="auto"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 bwMode="auto"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 bwMode="auto"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 bwMode="auto"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Malgun Gothic"/>
                <a:cs typeface="Malgun Gothic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 bwMode="auto"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 bwMode="auto"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 bwMode="auto"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 bwMode="auto"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17" name="bg object 17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18" name="bg object 18"/>
          <p:cNvSpPr/>
          <p:nvPr/>
        </p:nvSpPr>
        <p:spPr bwMode="auto">
          <a:xfrm>
            <a:off x="0" y="934211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 bwMode="auto"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Malgun Gothic"/>
                <a:cs typeface="Malgun Gothic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 bwMode="auto"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 bwMode="auto"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 bwMode="auto"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 bwMode="auto"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 bwMode="auto"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 bwMode="auto"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Malgun Gothic"/>
                <a:cs typeface="Malgun Gothic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 bwMode="auto"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 bwMode="auto"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 bwMode="auto"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 bwMode="auto"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 bwMode="auto"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 bwMode="auto"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17" name="bg object 17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 bwMode="auto">
          <a:xfrm>
            <a:off x="411276" y="356742"/>
            <a:ext cx="8321446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Malgun Gothic"/>
                <a:cs typeface="Malgun Gothic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 bwMode="auto">
          <a:xfrm>
            <a:off x="944143" y="2089023"/>
            <a:ext cx="7769225" cy="3854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 bwMode="auto"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 bwMode="auto"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/>
              <a:t>11/24/2022</a:t>
            </a:fld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 bwMode="auto">
          <a:xfrm>
            <a:off x="8218043" y="6246919"/>
            <a:ext cx="2565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Malgun Gothic"/>
                <a:cs typeface="Malgun Gothic"/>
              </a:defRPr>
            </a:lvl1pPr>
          </a:lstStyle>
          <a:p>
            <a:pPr marL="38100">
              <a:lnSpc>
                <a:spcPct val="100000"/>
              </a:lnSpc>
              <a:spcBef>
                <a:spcPts val="204"/>
              </a:spcBef>
              <a:defRPr/>
            </a:pPr>
            <a:fld id="{81D60167-4931-47E6-BA6A-407CBD079E47}" type="slidenum">
              <a:rPr spc="-25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iming>
    <p:tnLst>
      <p:par>
        <p:cTn id="1" dur="indefinite" restart="never" nodeType="tmRoot"/>
      </p:par>
    </p:tnLst>
  </p:timing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 bwMode="auto"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" name="object 3"/>
            <p:cNvSpPr/>
            <p:nvPr/>
          </p:nvSpPr>
          <p:spPr bwMode="auto">
            <a:xfrm>
              <a:off x="3837432" y="0"/>
              <a:ext cx="5120640" cy="6858000"/>
            </a:xfrm>
            <a:custGeom>
              <a:avLst/>
              <a:gdLst/>
              <a:ahLst/>
              <a:cxnLst/>
              <a:rect l="l" t="t" r="r" b="b"/>
              <a:pathLst>
                <a:path w="5120640" h="6858000" extrusionOk="0">
                  <a:moveTo>
                    <a:pt x="5120640" y="0"/>
                  </a:moveTo>
                  <a:lnTo>
                    <a:pt x="0" y="6857999"/>
                  </a:lnTo>
                  <a:lnTo>
                    <a:pt x="5120640" y="6857999"/>
                  </a:lnTo>
                  <a:lnTo>
                    <a:pt x="5120640" y="0"/>
                  </a:lnTo>
                  <a:close/>
                </a:path>
              </a:pathLst>
            </a:custGeom>
            <a:solidFill>
              <a:srgbClr val="2E5496"/>
            </a:solidFill>
          </p:spPr>
          <p:txBody>
            <a:bodyPr wrap="square" lIns="0" tIns="0" rIns="0" bIns="0" rtlCol="0"/>
            <a:lstStyle/>
            <a:p>
              <a:pPr>
                <a:defRPr/>
              </a:pPr>
              <a:endParaRPr/>
            </a:p>
          </p:txBody>
        </p:sp>
        <p:sp>
          <p:nvSpPr>
            <p:cNvPr id="4" name="object 4"/>
            <p:cNvSpPr/>
            <p:nvPr/>
          </p:nvSpPr>
          <p:spPr bwMode="auto">
            <a:xfrm>
              <a:off x="4023359" y="0"/>
              <a:ext cx="5120640" cy="6858000"/>
            </a:xfrm>
            <a:custGeom>
              <a:avLst/>
              <a:gdLst/>
              <a:ahLst/>
              <a:cxnLst/>
              <a:rect l="l" t="t" r="r" b="b"/>
              <a:pathLst>
                <a:path w="5120640" h="6858000" extrusionOk="0">
                  <a:moveTo>
                    <a:pt x="5120640" y="0"/>
                  </a:moveTo>
                  <a:lnTo>
                    <a:pt x="0" y="6857999"/>
                  </a:lnTo>
                  <a:lnTo>
                    <a:pt x="5120640" y="6857999"/>
                  </a:lnTo>
                  <a:lnTo>
                    <a:pt x="5120640" y="0"/>
                  </a:lnTo>
                  <a:close/>
                </a:path>
              </a:pathLst>
            </a:custGeom>
            <a:solidFill>
              <a:srgbClr val="003976"/>
            </a:solidFill>
          </p:spPr>
          <p:txBody>
            <a:bodyPr wrap="square" lIns="0" tIns="0" rIns="0" bIns="0" rtlCol="0"/>
            <a:lstStyle/>
            <a:p>
              <a:pPr>
                <a:defRPr/>
              </a:pPr>
              <a:endParaRPr/>
            </a:p>
          </p:txBody>
        </p:sp>
        <p:sp>
          <p:nvSpPr>
            <p:cNvPr id="5" name="object 5"/>
            <p:cNvSpPr/>
            <p:nvPr/>
          </p:nvSpPr>
          <p:spPr bwMode="auto">
            <a:xfrm>
              <a:off x="0" y="0"/>
              <a:ext cx="9144000" cy="243840"/>
            </a:xfrm>
            <a:custGeom>
              <a:avLst/>
              <a:gdLst/>
              <a:ahLst/>
              <a:cxnLst/>
              <a:rect l="l" t="t" r="r" b="b"/>
              <a:pathLst>
                <a:path w="9144000" h="243840" extrusionOk="0">
                  <a:moveTo>
                    <a:pt x="9144000" y="0"/>
                  </a:moveTo>
                  <a:lnTo>
                    <a:pt x="0" y="0"/>
                  </a:lnTo>
                  <a:lnTo>
                    <a:pt x="0" y="243840"/>
                  </a:lnTo>
                  <a:lnTo>
                    <a:pt x="9144000" y="24384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pPr>
                <a:defRPr/>
              </a:pPr>
              <a:endParaRPr/>
            </a:p>
          </p:txBody>
        </p:sp>
        <p:sp>
          <p:nvSpPr>
            <p:cNvPr id="6" name="object 6"/>
            <p:cNvSpPr/>
            <p:nvPr/>
          </p:nvSpPr>
          <p:spPr bwMode="auto">
            <a:xfrm>
              <a:off x="0" y="6614159"/>
              <a:ext cx="9144000" cy="243840"/>
            </a:xfrm>
            <a:custGeom>
              <a:avLst/>
              <a:gdLst/>
              <a:ahLst/>
              <a:cxnLst/>
              <a:rect l="l" t="t" r="r" b="b"/>
              <a:pathLst>
                <a:path w="9144000" h="243840" extrusionOk="0">
                  <a:moveTo>
                    <a:pt x="9144000" y="0"/>
                  </a:moveTo>
                  <a:lnTo>
                    <a:pt x="0" y="0"/>
                  </a:lnTo>
                  <a:lnTo>
                    <a:pt x="0" y="243840"/>
                  </a:lnTo>
                  <a:lnTo>
                    <a:pt x="9144000" y="24384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pPr>
                <a:defRPr/>
              </a:pPr>
              <a:endParaRPr/>
            </a:p>
          </p:txBody>
        </p:sp>
      </p:grpSp>
      <p:sp>
        <p:nvSpPr>
          <p:cNvPr id="7" name="object 7"/>
          <p:cNvSpPr txBox="1"/>
          <p:nvPr/>
        </p:nvSpPr>
        <p:spPr bwMode="auto">
          <a:xfrm>
            <a:off x="483209" y="1599544"/>
            <a:ext cx="5168900" cy="935513"/>
          </a:xfrm>
          <a:prstGeom prst="rect">
            <a:avLst/>
          </a:prstGeom>
        </p:spPr>
        <p:txBody>
          <a:bodyPr vert="horz" wrap="square" lIns="0" tIns="1949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35"/>
              </a:spcBef>
              <a:defRPr/>
            </a:pPr>
            <a:r>
              <a:rPr lang="ko-KR" altLang="en-US" sz="2400" b="1" dirty="0">
                <a:latin typeface="Malgun Gothic"/>
                <a:cs typeface="Malgun Gothic"/>
              </a:rPr>
              <a:t>제조 설비 </a:t>
            </a:r>
            <a:r>
              <a:rPr lang="ko-KR" altLang="en-US" sz="2400" b="1" dirty="0" err="1">
                <a:latin typeface="Malgun Gothic"/>
                <a:cs typeface="Malgun Gothic"/>
              </a:rPr>
              <a:t>이상탐지를</a:t>
            </a:r>
            <a:r>
              <a:rPr lang="ko-KR" altLang="en-US" sz="2400" b="1" dirty="0">
                <a:latin typeface="Malgun Gothic"/>
                <a:cs typeface="Malgun Gothic"/>
              </a:rPr>
              <a:t> 위한 </a:t>
            </a:r>
            <a:r>
              <a:rPr lang="ko-KR" altLang="en-US" sz="2400" b="1" dirty="0" err="1">
                <a:latin typeface="Malgun Gothic"/>
                <a:cs typeface="Malgun Gothic"/>
              </a:rPr>
              <a:t>지도학습</a:t>
            </a:r>
            <a:r>
              <a:rPr lang="ko-KR" altLang="en-US" sz="2400" b="1" dirty="0">
                <a:latin typeface="Malgun Gothic"/>
                <a:cs typeface="Malgun Gothic"/>
              </a:rPr>
              <a:t> 및 </a:t>
            </a:r>
            <a:r>
              <a:rPr lang="ko-KR" altLang="en-US" sz="2400" b="1" dirty="0" err="1">
                <a:latin typeface="Malgun Gothic"/>
                <a:cs typeface="Malgun Gothic"/>
              </a:rPr>
              <a:t>비지도학습</a:t>
            </a:r>
            <a:r>
              <a:rPr lang="ko-KR" altLang="en-US" sz="2400" b="1" dirty="0">
                <a:latin typeface="Malgun Gothic"/>
                <a:cs typeface="Malgun Gothic"/>
              </a:rPr>
              <a:t> 모델 설계에 관한 연구</a:t>
            </a:r>
            <a:endParaRPr sz="2400" dirty="0">
              <a:latin typeface="Malgun Gothic"/>
              <a:cs typeface="Malgun Gothic"/>
            </a:endParaRPr>
          </a:p>
        </p:txBody>
      </p:sp>
      <p:sp>
        <p:nvSpPr>
          <p:cNvPr id="8" name="object 8"/>
          <p:cNvSpPr txBox="1"/>
          <p:nvPr/>
        </p:nvSpPr>
        <p:spPr bwMode="auto">
          <a:xfrm>
            <a:off x="365861" y="411556"/>
            <a:ext cx="3126019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defRPr/>
            </a:pPr>
            <a:r>
              <a:rPr lang="ko-KR" altLang="en-US" sz="1600" dirty="0"/>
              <a:t>한국빅데이터학회지 </a:t>
            </a:r>
            <a:r>
              <a:rPr lang="ko-KR" altLang="en-US" sz="1600" dirty="0" smtClean="0"/>
              <a:t>제</a:t>
            </a:r>
            <a:r>
              <a:rPr lang="en-US" altLang="ko-KR" sz="1600" dirty="0"/>
              <a:t>6</a:t>
            </a:r>
            <a:r>
              <a:rPr lang="ko-KR" altLang="en-US" sz="1600" dirty="0"/>
              <a:t>권 제</a:t>
            </a:r>
            <a:r>
              <a:rPr lang="en-US" altLang="ko-KR" sz="1600" dirty="0"/>
              <a:t>1</a:t>
            </a:r>
            <a:r>
              <a:rPr lang="ko-KR" altLang="en-US" sz="1600" dirty="0"/>
              <a:t>호</a:t>
            </a:r>
            <a:r>
              <a:rPr lang="en-US" altLang="ko-KR" sz="1600" dirty="0"/>
              <a:t>, 2021, pp. 23-35</a:t>
            </a:r>
            <a:endParaRPr sz="1600" dirty="0">
              <a:latin typeface="Malgun Gothic"/>
              <a:cs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3509209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.5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Mahalanobis</a:t>
            </a:r>
            <a:r>
              <a:rPr 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Distance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188705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 err="1"/>
              <a:t>마할라노비스</a:t>
            </a:r>
            <a:r>
              <a:rPr lang="ko-KR" altLang="en-US" sz="1200" dirty="0"/>
              <a:t> 거리는 </a:t>
            </a:r>
            <a:r>
              <a:rPr lang="ko-KR" altLang="en-US" sz="1200" dirty="0" err="1"/>
              <a:t>다변량</a:t>
            </a:r>
            <a:r>
              <a:rPr lang="ko-KR" altLang="en-US" sz="1200" dirty="0"/>
              <a:t> 공정 </a:t>
            </a:r>
            <a:r>
              <a:rPr lang="ko-KR" altLang="en-US" sz="1200" dirty="0" smtClean="0"/>
              <a:t>데이터에서 </a:t>
            </a:r>
            <a:r>
              <a:rPr lang="ko-KR" altLang="en-US" sz="1200" dirty="0"/>
              <a:t>불안정한 환경에서 계측되어 </a:t>
            </a:r>
            <a:r>
              <a:rPr lang="ko-KR" altLang="en-US" sz="1200" dirty="0" err="1"/>
              <a:t>이상치가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포함된 </a:t>
            </a:r>
            <a:r>
              <a:rPr lang="ko-KR" altLang="en-US" sz="1200" dirty="0"/>
              <a:t>데이터에서 </a:t>
            </a:r>
            <a:r>
              <a:rPr lang="ko-KR" altLang="en-US" sz="1200" dirty="0" err="1"/>
              <a:t>이상치를</a:t>
            </a:r>
            <a:r>
              <a:rPr lang="ko-KR" altLang="en-US" sz="1200" dirty="0"/>
              <a:t> 제거하기 위해 </a:t>
            </a:r>
            <a:r>
              <a:rPr lang="ko-KR" altLang="en-US" sz="1200" dirty="0" smtClean="0"/>
              <a:t>사용되는 </a:t>
            </a:r>
            <a:r>
              <a:rPr lang="ko-KR" altLang="en-US" sz="1200" dirty="0"/>
              <a:t>거리 측정 방법이다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 smtClean="0"/>
              <a:t>데이터가 </a:t>
            </a:r>
            <a:r>
              <a:rPr lang="ko-KR" altLang="en-US" sz="1200" dirty="0"/>
              <a:t>무게중심을 둘러싼 구형 방식으로 분포 </a:t>
            </a:r>
            <a:r>
              <a:rPr lang="ko-KR" altLang="en-US" sz="1200" dirty="0" smtClean="0"/>
              <a:t>되어있다는 </a:t>
            </a:r>
            <a:r>
              <a:rPr lang="ko-KR" altLang="en-US" sz="1200" dirty="0"/>
              <a:t>것을 가정한다</a:t>
            </a:r>
            <a:r>
              <a:rPr lang="en-US" altLang="ko-KR" sz="1200" dirty="0"/>
              <a:t>. </a:t>
            </a:r>
            <a:r>
              <a:rPr lang="ko-KR" altLang="en-US" sz="1200" dirty="0"/>
              <a:t>데이터를 기반으로 각 </a:t>
            </a:r>
            <a:r>
              <a:rPr lang="ko-KR" altLang="en-US" sz="1200" dirty="0" smtClean="0"/>
              <a:t>클래스의 </a:t>
            </a:r>
            <a:r>
              <a:rPr lang="ko-KR" altLang="en-US" sz="1200" dirty="0"/>
              <a:t>공분산 행렬을 계산하면 확률분포를 </a:t>
            </a:r>
            <a:r>
              <a:rPr lang="ko-KR" altLang="en-US" sz="1200" dirty="0" smtClean="0"/>
              <a:t>가장 </a:t>
            </a:r>
            <a:r>
              <a:rPr lang="ko-KR" altLang="en-US" sz="1200" dirty="0"/>
              <a:t>잘 나타내는 타원체를 추정할 수 있다</a:t>
            </a:r>
            <a:r>
              <a:rPr lang="en-US" altLang="ko-KR" sz="1200" dirty="0"/>
              <a:t>. </a:t>
            </a:r>
            <a:r>
              <a:rPr lang="ko-KR" altLang="en-US" sz="1200" dirty="0" smtClean="0"/>
              <a:t>타원체의 </a:t>
            </a:r>
            <a:r>
              <a:rPr lang="ko-KR" altLang="en-US" sz="1200" dirty="0"/>
              <a:t>무게중심에서 데이터 샘플까지의 </a:t>
            </a:r>
            <a:r>
              <a:rPr lang="ko-KR" altLang="en-US" sz="1200" dirty="0" smtClean="0"/>
              <a:t>거리를 </a:t>
            </a:r>
            <a:r>
              <a:rPr lang="ko-KR" altLang="en-US" sz="1200" dirty="0"/>
              <a:t>샘플 지점 방향의 타원체 너비로 나눈 </a:t>
            </a:r>
            <a:r>
              <a:rPr lang="ko-KR" altLang="en-US" sz="1200" dirty="0" smtClean="0"/>
              <a:t>값을 </a:t>
            </a:r>
            <a:r>
              <a:rPr lang="ko-KR" altLang="en-US" sz="1200" dirty="0" err="1"/>
              <a:t>마할라노비스</a:t>
            </a:r>
            <a:r>
              <a:rPr lang="ko-KR" altLang="en-US" sz="1200" dirty="0"/>
              <a:t> 거리라 </a:t>
            </a:r>
            <a:r>
              <a:rPr lang="ko-KR" altLang="en-US" sz="1200" dirty="0" smtClean="0"/>
              <a:t>한다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 smtClean="0"/>
              <a:t>변수의 개수가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개이고 데이터의 레코드 수가 </a:t>
            </a:r>
            <a:r>
              <a:rPr lang="en-US" altLang="ko-KR" sz="1200" dirty="0" smtClean="0"/>
              <a:t>n</a:t>
            </a:r>
            <a:r>
              <a:rPr lang="ko-KR" altLang="en-US" sz="1200" dirty="0" smtClean="0"/>
              <a:t>개일 때 </a:t>
            </a:r>
            <a:r>
              <a:rPr lang="ko-KR" altLang="en-US" sz="1200" dirty="0" err="1" smtClean="0"/>
              <a:t>학습데이터</a:t>
            </a:r>
            <a:r>
              <a:rPr lang="ko-KR" altLang="en-US" sz="1200" dirty="0" smtClean="0"/>
              <a:t> 행렬 </a:t>
            </a:r>
            <a:r>
              <a:rPr lang="en-US" altLang="ko-KR" sz="1200" dirty="0" smtClean="0"/>
              <a:t>X</a:t>
            </a:r>
            <a:r>
              <a:rPr lang="ko-KR" altLang="en-US" sz="1200" dirty="0" smtClean="0"/>
              <a:t>는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 </a:t>
            </a:r>
            <a:r>
              <a:rPr lang="en-US" altLang="ko-KR" sz="1200" dirty="0" smtClean="0"/>
              <a:t>[x1 x2 . . . </a:t>
            </a:r>
            <a:r>
              <a:rPr lang="en-US" altLang="ko-KR" sz="1200" dirty="0" err="1" smtClean="0"/>
              <a:t>xn</a:t>
            </a:r>
            <a:r>
              <a:rPr lang="en-US" altLang="ko-KR" sz="1200" dirty="0" smtClean="0"/>
              <a:t> ] T ∈ Rn*m</a:t>
            </a:r>
            <a:r>
              <a:rPr lang="ko-KR" altLang="en-US" sz="1200" dirty="0" smtClean="0"/>
              <a:t>로 구성된다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표준화를 적용하여 </a:t>
            </a:r>
            <a:r>
              <a:rPr lang="ko-KR" altLang="en-US" sz="1200" dirty="0" err="1" smtClean="0"/>
              <a:t>평균벡터</a:t>
            </a:r>
            <a:r>
              <a:rPr lang="en-US" altLang="ko-KR" sz="1200" dirty="0" smtClean="0"/>
              <a:t>(2)</a:t>
            </a:r>
            <a:r>
              <a:rPr lang="ko-KR" altLang="en-US" sz="1200" dirty="0" smtClean="0"/>
              <a:t>와 공분산 행렬</a:t>
            </a:r>
            <a:r>
              <a:rPr lang="en-US" altLang="ko-KR" sz="1200" dirty="0" smtClean="0"/>
              <a:t>(3)</a:t>
            </a:r>
            <a:r>
              <a:rPr lang="ko-KR" altLang="en-US" sz="1200" dirty="0" smtClean="0"/>
              <a:t>을 계산한 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 식 </a:t>
            </a:r>
            <a:r>
              <a:rPr lang="en-US" altLang="ko-KR" sz="1200" dirty="0" smtClean="0"/>
              <a:t>(4)</a:t>
            </a:r>
            <a:r>
              <a:rPr lang="ko-KR" altLang="en-US" sz="1200" dirty="0" smtClean="0"/>
              <a:t>에 따라 </a:t>
            </a: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거리 </a:t>
            </a:r>
            <a:r>
              <a:rPr lang="en-US" altLang="ko-KR" sz="1200" dirty="0" smtClean="0"/>
              <a:t>MD(x)</a:t>
            </a:r>
            <a:r>
              <a:rPr lang="ko-KR" altLang="en-US" sz="1200" dirty="0" smtClean="0"/>
              <a:t>를 구한다</a:t>
            </a:r>
            <a:r>
              <a:rPr lang="en-US" altLang="ko-KR" sz="1200" dirty="0" smtClean="0"/>
              <a:t>.</a:t>
            </a:r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5445224"/>
            <a:ext cx="7006590" cy="902170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 smtClean="0">
                <a:latin typeface="Wingdings"/>
                <a:cs typeface="Wingdings"/>
              </a:rPr>
              <a:t></a:t>
            </a:r>
            <a:r>
              <a:rPr b="1" spc="505" dirty="0" smtClean="0">
                <a:latin typeface="Times New Roman"/>
                <a:cs typeface="Times New Roman"/>
              </a:rPr>
              <a:t> </a:t>
            </a:r>
            <a:r>
              <a:rPr lang="ko-KR" altLang="en-US" b="1" dirty="0" err="1"/>
              <a:t>마할라노비스</a:t>
            </a:r>
            <a:r>
              <a:rPr lang="ko-KR" altLang="en-US" b="1" dirty="0"/>
              <a:t> 거리를 활용한 방법은 각 변수들의 공분산 크기에 따라 가중치를 고려하여 거리를 계산하기 때문에 변수 사이의 상관관계가 높은 </a:t>
            </a:r>
            <a:r>
              <a:rPr lang="ko-KR" altLang="en-US" b="1" dirty="0" err="1"/>
              <a:t>다변량</a:t>
            </a:r>
            <a:r>
              <a:rPr lang="ko-KR" altLang="en-US" b="1" dirty="0"/>
              <a:t> 데이터에 적합한 이상치 방법이다</a:t>
            </a:r>
            <a:r>
              <a:rPr lang="en-US" altLang="ko-KR" b="1" dirty="0"/>
              <a:t>[18].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904" y="3280752"/>
            <a:ext cx="7550544" cy="193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2966301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.6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188705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 err="1"/>
              <a:t>오토인코더</a:t>
            </a:r>
            <a:r>
              <a:rPr lang="en-US" altLang="ko-KR" sz="1200" dirty="0"/>
              <a:t>(</a:t>
            </a:r>
            <a:r>
              <a:rPr lang="en-US" altLang="ko-KR" sz="1200" dirty="0" err="1"/>
              <a:t>Autoencoder</a:t>
            </a:r>
            <a:r>
              <a:rPr lang="en-US" altLang="ko-KR" sz="1200" dirty="0"/>
              <a:t>)</a:t>
            </a:r>
            <a:r>
              <a:rPr lang="ko-KR" altLang="en-US" sz="1200" dirty="0"/>
              <a:t>는 레이블이 되어 </a:t>
            </a:r>
            <a:r>
              <a:rPr lang="ko-KR" altLang="en-US" sz="1200" dirty="0" smtClean="0"/>
              <a:t>있지 </a:t>
            </a:r>
            <a:r>
              <a:rPr lang="ko-KR" altLang="en-US" sz="1200" dirty="0"/>
              <a:t>않은 훈련 데이터를 사용해서 입력 </a:t>
            </a:r>
            <a:r>
              <a:rPr lang="ko-KR" altLang="en-US" sz="1200" dirty="0" smtClean="0"/>
              <a:t>데이터들을 </a:t>
            </a:r>
            <a:r>
              <a:rPr lang="ko-KR" altLang="en-US" sz="1200" dirty="0"/>
              <a:t>잠재적인</a:t>
            </a:r>
            <a:r>
              <a:rPr lang="en-US" altLang="ko-KR" sz="1200" dirty="0"/>
              <a:t>(latent) </a:t>
            </a:r>
            <a:r>
              <a:rPr lang="ko-KR" altLang="en-US" sz="1200" dirty="0"/>
              <a:t>데이터들로 압축하는 </a:t>
            </a:r>
            <a:r>
              <a:rPr lang="ko-KR" altLang="en-US" sz="1200" dirty="0" err="1" smtClean="0"/>
              <a:t>인코딩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프로세스와 압축된 잠재 데이터들을 입력 </a:t>
            </a:r>
            <a:r>
              <a:rPr lang="ko-KR" altLang="en-US" sz="1200" dirty="0" smtClean="0"/>
              <a:t>데이터들과 </a:t>
            </a:r>
            <a:r>
              <a:rPr lang="ko-KR" altLang="en-US" sz="1200" dirty="0"/>
              <a:t>같거나 유사하게 복원하는 </a:t>
            </a:r>
            <a:r>
              <a:rPr lang="ko-KR" altLang="en-US" sz="1200" dirty="0" err="1"/>
              <a:t>디코딩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프로세스를 </a:t>
            </a:r>
            <a:r>
              <a:rPr lang="ko-KR" altLang="en-US" sz="1200" dirty="0"/>
              <a:t>가진 </a:t>
            </a:r>
            <a:r>
              <a:rPr lang="ko-KR" altLang="en-US" sz="1200" dirty="0" err="1"/>
              <a:t>인공신경망</a:t>
            </a:r>
            <a:r>
              <a:rPr lang="ko-KR" altLang="en-US" sz="1200" dirty="0"/>
              <a:t> 기법이다</a:t>
            </a:r>
            <a:r>
              <a:rPr lang="en-US" altLang="ko-KR" sz="1200" dirty="0"/>
              <a:t>[19</a:t>
            </a:r>
            <a:r>
              <a:rPr lang="en-US" altLang="ko-KR" sz="1200" dirty="0" smtClean="0"/>
              <a:t>].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/>
              <a:t>축소한 차원을 복원하는 과정에서 특성 </a:t>
            </a:r>
            <a:r>
              <a:rPr lang="ko-KR" altLang="en-US" sz="1200" dirty="0" err="1"/>
              <a:t>추출기처럼</a:t>
            </a:r>
            <a:r>
              <a:rPr lang="ko-KR" altLang="en-US" sz="1200" dirty="0"/>
              <a:t> 작동하기 때문에 오토인코더는 심층 신경망의 비지도 </a:t>
            </a:r>
            <a:r>
              <a:rPr lang="ko-KR" altLang="en-US" sz="1200" dirty="0" err="1" smtClean="0"/>
              <a:t>사전학습에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활용된다</a:t>
            </a:r>
            <a:r>
              <a:rPr lang="en-US" altLang="ko-KR" sz="1200" dirty="0"/>
              <a:t>. </a:t>
            </a:r>
            <a:r>
              <a:rPr lang="ko-KR" altLang="en-US" sz="1200" dirty="0"/>
              <a:t>오토인코더는 입력을 내부 표현으로 바꾸는 인코더</a:t>
            </a:r>
            <a:r>
              <a:rPr lang="en-US" altLang="ko-KR" sz="1200" dirty="0"/>
              <a:t>(Encoder)</a:t>
            </a:r>
            <a:r>
              <a:rPr lang="ko-KR" altLang="en-US" sz="1200" dirty="0"/>
              <a:t>와 내부 표현 을 출력으로 바꾸는 </a:t>
            </a:r>
            <a:r>
              <a:rPr lang="ko-KR" altLang="en-US" sz="1200" dirty="0" err="1"/>
              <a:t>디코더</a:t>
            </a:r>
            <a:r>
              <a:rPr lang="en-US" altLang="ko-KR" sz="1200" dirty="0"/>
              <a:t>(Decoder)</a:t>
            </a:r>
            <a:r>
              <a:rPr lang="ko-KR" altLang="en-US" sz="1200" dirty="0"/>
              <a:t>로 </a:t>
            </a:r>
            <a:r>
              <a:rPr lang="ko-KR" altLang="en-US" sz="1200" dirty="0" smtClean="0"/>
              <a:t>구성된다</a:t>
            </a:r>
            <a:r>
              <a:rPr lang="en-US" altLang="ko-KR" sz="1200" dirty="0"/>
              <a:t>[20</a:t>
            </a:r>
            <a:r>
              <a:rPr lang="en-US" altLang="ko-KR" sz="1200" dirty="0" smtClean="0"/>
              <a:t>].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 err="1"/>
              <a:t>잠재공간에</a:t>
            </a:r>
            <a:r>
              <a:rPr lang="ko-KR" altLang="en-US" sz="1200" dirty="0"/>
              <a:t> 추출된 </a:t>
            </a:r>
            <a:r>
              <a:rPr lang="en-US" altLang="ko-KR" sz="1200" dirty="0"/>
              <a:t>feature</a:t>
            </a:r>
            <a:r>
              <a:rPr lang="ko-KR" altLang="en-US" sz="1200" dirty="0"/>
              <a:t>는 </a:t>
            </a:r>
            <a:r>
              <a:rPr lang="ko-KR" altLang="en-US" sz="1200" dirty="0" smtClean="0"/>
              <a:t>비정상 </a:t>
            </a:r>
            <a:r>
              <a:rPr lang="ko-KR" altLang="en-US" sz="1200" dirty="0"/>
              <a:t>데이터에 대한 노이즈가 제거된 상태이며</a:t>
            </a:r>
            <a:r>
              <a:rPr lang="en-US" altLang="ko-KR" sz="1200" dirty="0"/>
              <a:t>, </a:t>
            </a:r>
            <a:r>
              <a:rPr lang="ko-KR" altLang="en-US" sz="1200" dirty="0"/>
              <a:t>노이즈의 사이즈에 따라 </a:t>
            </a:r>
            <a:r>
              <a:rPr lang="ko-KR" altLang="en-US" sz="1200" dirty="0" err="1"/>
              <a:t>디코딩을</a:t>
            </a:r>
            <a:r>
              <a:rPr lang="ko-KR" altLang="en-US" sz="1200" dirty="0"/>
              <a:t> 진행한 </a:t>
            </a:r>
            <a:r>
              <a:rPr lang="ko-KR" altLang="en-US" sz="1200" dirty="0" smtClean="0"/>
              <a:t>결과가 </a:t>
            </a:r>
            <a:r>
              <a:rPr lang="ko-KR" altLang="en-US" sz="1200" dirty="0"/>
              <a:t>정상인지 비정상인지 판단한다</a:t>
            </a:r>
            <a:r>
              <a:rPr lang="en-US" altLang="ko-KR" sz="1200" dirty="0"/>
              <a:t>. </a:t>
            </a:r>
            <a:r>
              <a:rPr lang="ko-KR" altLang="en-US" sz="1200" dirty="0"/>
              <a:t>입력과 </a:t>
            </a:r>
            <a:r>
              <a:rPr lang="ko-KR" altLang="en-US" sz="1200" dirty="0" smtClean="0"/>
              <a:t>복원의 </a:t>
            </a:r>
            <a:r>
              <a:rPr lang="ko-KR" altLang="en-US" sz="1200" dirty="0" err="1"/>
              <a:t>차이값</a:t>
            </a:r>
            <a:r>
              <a:rPr lang="en-US" altLang="ko-KR" sz="1200" dirty="0"/>
              <a:t>(Loss)</a:t>
            </a:r>
            <a:r>
              <a:rPr lang="ko-KR" altLang="en-US" sz="1200" dirty="0"/>
              <a:t>을 </a:t>
            </a:r>
            <a:r>
              <a:rPr lang="en-US" altLang="ko-KR" sz="1200" dirty="0"/>
              <a:t>reconstruction error</a:t>
            </a:r>
            <a:r>
              <a:rPr lang="ko-KR" altLang="en-US" sz="1200" dirty="0"/>
              <a:t>라 한다</a:t>
            </a:r>
            <a:r>
              <a:rPr lang="en-US" altLang="ko-KR" sz="1200" dirty="0"/>
              <a:t>. Loss</a:t>
            </a:r>
            <a:r>
              <a:rPr lang="ko-KR" altLang="en-US" sz="1200" dirty="0"/>
              <a:t>의 분포를 통해 </a:t>
            </a:r>
            <a:r>
              <a:rPr lang="ko-KR" altLang="en-US" sz="1200" dirty="0" err="1"/>
              <a:t>임계값을</a:t>
            </a:r>
            <a:r>
              <a:rPr lang="ko-KR" altLang="en-US" sz="1200" dirty="0"/>
              <a:t> 도출해 데이터의 이상여부를 확인하고 </a:t>
            </a:r>
            <a:r>
              <a:rPr lang="ko-KR" altLang="en-US" sz="1200" dirty="0" err="1"/>
              <a:t>이상패턴을</a:t>
            </a:r>
            <a:r>
              <a:rPr lang="ko-KR" altLang="en-US" sz="1200" dirty="0"/>
              <a:t> 감지한다</a:t>
            </a:r>
            <a:r>
              <a:rPr lang="en-US" altLang="ko-KR" sz="1200" dirty="0"/>
              <a:t>.</a:t>
            </a:r>
            <a:endParaRPr lang="en-US" altLang="ko-KR" sz="1200" dirty="0" smtClean="0"/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4869160"/>
            <a:ext cx="7006590" cy="902170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>
                <a:latin typeface="Wingdings"/>
                <a:cs typeface="Wingdings"/>
              </a:rPr>
              <a:t></a:t>
            </a:r>
            <a:r>
              <a:rPr b="1" spc="505" dirty="0">
                <a:latin typeface="Times New Roman"/>
                <a:cs typeface="Times New Roman"/>
              </a:rPr>
              <a:t> </a:t>
            </a:r>
            <a:r>
              <a:rPr lang="ko-KR" altLang="en-US" b="1" dirty="0"/>
              <a:t>학습된 해당 모델에 정상인 값이 </a:t>
            </a:r>
            <a:r>
              <a:rPr lang="ko-KR" altLang="en-US" b="1" dirty="0" smtClean="0"/>
              <a:t>입력되면 </a:t>
            </a:r>
            <a:r>
              <a:rPr lang="ko-KR" altLang="en-US" b="1" dirty="0"/>
              <a:t>복원 후 </a:t>
            </a:r>
            <a:r>
              <a:rPr lang="ko-KR" altLang="en-US" b="1" dirty="0" err="1"/>
              <a:t>출력값과의</a:t>
            </a:r>
            <a:r>
              <a:rPr lang="ko-KR" altLang="en-US" b="1" dirty="0"/>
              <a:t> 복원 오차가 거의 </a:t>
            </a:r>
            <a:r>
              <a:rPr lang="ko-KR" altLang="en-US" b="1" dirty="0" smtClean="0"/>
              <a:t>발생하지 </a:t>
            </a:r>
            <a:r>
              <a:rPr lang="ko-KR" altLang="en-US" b="1" dirty="0"/>
              <a:t>않으나</a:t>
            </a:r>
            <a:r>
              <a:rPr lang="en-US" altLang="ko-KR" b="1" dirty="0"/>
              <a:t>, </a:t>
            </a:r>
            <a:r>
              <a:rPr lang="ko-KR" altLang="en-US" b="1" dirty="0"/>
              <a:t>비정상 데이터가 입력된다면 </a:t>
            </a:r>
            <a:r>
              <a:rPr lang="ko-KR" altLang="en-US" b="1" dirty="0" smtClean="0"/>
              <a:t>출력 </a:t>
            </a:r>
            <a:r>
              <a:rPr lang="ko-KR" altLang="en-US" b="1" dirty="0"/>
              <a:t>시 </a:t>
            </a:r>
            <a:r>
              <a:rPr lang="ko-KR" altLang="en-US" b="1" dirty="0" err="1"/>
              <a:t>복원오차가</a:t>
            </a:r>
            <a:r>
              <a:rPr lang="ko-KR" altLang="en-US" b="1" dirty="0"/>
              <a:t> 크게 발생하기 때문에 비정상 데이터를 검출할 수 있다</a:t>
            </a:r>
            <a:r>
              <a:rPr lang="en-US" altLang="ko-KR" b="1" dirty="0"/>
              <a:t>.</a:t>
            </a:r>
            <a:endParaRPr b="1" dirty="0"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4520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2966301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.7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LSTM-</a:t>
            </a:r>
            <a:r>
              <a:rPr lang="en-US" sz="2000" b="1" spc="1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1256113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/>
              <a:t>오토인코더에 </a:t>
            </a:r>
            <a:r>
              <a:rPr lang="en-US" altLang="ko-KR" sz="1200" dirty="0"/>
              <a:t>LSTM cell</a:t>
            </a:r>
            <a:r>
              <a:rPr lang="ko-KR" altLang="en-US" sz="1200" dirty="0"/>
              <a:t>을 추가한 것으로 과거에 발생한 이벤트가 이후 발생한 이벤트에 영향을 주면서 </a:t>
            </a:r>
            <a:r>
              <a:rPr lang="ko-KR" altLang="en-US" sz="1200" dirty="0" err="1"/>
              <a:t>인코딩을</a:t>
            </a:r>
            <a:r>
              <a:rPr lang="ko-KR" altLang="en-US" sz="1200" dirty="0"/>
              <a:t> 수행하는 인공 신경망 기법이다</a:t>
            </a:r>
            <a:r>
              <a:rPr lang="en-US" altLang="ko-KR" sz="1200" dirty="0"/>
              <a:t>. </a:t>
            </a:r>
            <a:r>
              <a:rPr lang="ko-KR" altLang="en-US" sz="1200" dirty="0"/>
              <a:t>고차원의 시계 열 데이터에서 효과적인 이상 시퀀스 탐지를 위 해 </a:t>
            </a:r>
            <a:r>
              <a:rPr lang="en-US" altLang="ko-KR" sz="1200" dirty="0"/>
              <a:t>LSTM-</a:t>
            </a:r>
            <a:r>
              <a:rPr lang="en-US" altLang="ko-KR" sz="1200" dirty="0" err="1"/>
              <a:t>Autoencoder</a:t>
            </a:r>
            <a:r>
              <a:rPr lang="ko-KR" altLang="en-US" sz="1200" dirty="0"/>
              <a:t>가 사용된다</a:t>
            </a:r>
            <a:r>
              <a:rPr lang="en-US" altLang="ko-KR" sz="1200" dirty="0"/>
              <a:t>[21</a:t>
            </a:r>
            <a:r>
              <a:rPr lang="en-US" altLang="ko-KR" sz="1200" dirty="0" smtClean="0"/>
              <a:t>].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/>
              <a:t>Sequence </a:t>
            </a:r>
            <a:r>
              <a:rPr lang="ko-KR" altLang="en-US" sz="1200" dirty="0"/>
              <a:t>데이터에 강점을 가진 </a:t>
            </a:r>
            <a:r>
              <a:rPr lang="en-US" altLang="ko-KR" sz="1200" dirty="0"/>
              <a:t>LSTM</a:t>
            </a:r>
            <a:r>
              <a:rPr lang="ko-KR" altLang="en-US" sz="1200" dirty="0"/>
              <a:t>과 결합한 모델로서 </a:t>
            </a:r>
            <a:r>
              <a:rPr lang="en-US" altLang="ko-KR" sz="1200" dirty="0"/>
              <a:t>LSTM-</a:t>
            </a:r>
            <a:r>
              <a:rPr lang="en-US" altLang="ko-KR" sz="1200" dirty="0" err="1"/>
              <a:t>Autoencoder</a:t>
            </a:r>
            <a:r>
              <a:rPr lang="en-US" altLang="ko-KR" sz="1200" dirty="0"/>
              <a:t> </a:t>
            </a:r>
            <a:r>
              <a:rPr lang="ko-KR" altLang="en-US" sz="1200" dirty="0"/>
              <a:t>는 오토인코더의 네트워크 </a:t>
            </a:r>
            <a:r>
              <a:rPr lang="en-US" altLang="ko-KR" sz="1200" dirty="0"/>
              <a:t>Shell</a:t>
            </a:r>
            <a:r>
              <a:rPr lang="ko-KR" altLang="en-US" sz="1200" dirty="0"/>
              <a:t>을 </a:t>
            </a:r>
            <a:r>
              <a:rPr lang="en-US" altLang="ko-KR" sz="1200" dirty="0"/>
              <a:t>LSTM Shell </a:t>
            </a:r>
            <a:r>
              <a:rPr lang="ko-KR" altLang="en-US" sz="1200" dirty="0"/>
              <a:t>로 대체한다</a:t>
            </a:r>
            <a:r>
              <a:rPr lang="en-US" altLang="ko-KR" sz="1200" dirty="0"/>
              <a:t>. LSTM-</a:t>
            </a:r>
            <a:r>
              <a:rPr lang="en-US" altLang="ko-KR" sz="1200" dirty="0" err="1"/>
              <a:t>Autoencoder</a:t>
            </a:r>
            <a:r>
              <a:rPr lang="ko-KR" altLang="en-US" sz="1200" dirty="0"/>
              <a:t>의 구조는 입력 데이터를 </a:t>
            </a:r>
            <a:r>
              <a:rPr lang="ko-KR" altLang="en-US" sz="1200" dirty="0" err="1"/>
              <a:t>차원축소</a:t>
            </a:r>
            <a:r>
              <a:rPr lang="ko-KR" altLang="en-US" sz="1200" dirty="0"/>
              <a:t> 한 뒤 복원하는 과정에서 </a:t>
            </a:r>
            <a:r>
              <a:rPr lang="ko-KR" altLang="en-US" sz="1200" dirty="0" err="1" smtClean="0"/>
              <a:t>이상치를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탐지하는 프로세스는 오토인코더의 </a:t>
            </a:r>
            <a:r>
              <a:rPr lang="ko-KR" altLang="en-US" sz="1200" dirty="0" smtClean="0"/>
              <a:t>기본 </a:t>
            </a:r>
            <a:r>
              <a:rPr lang="ko-KR" altLang="en-US" sz="1200" dirty="0"/>
              <a:t>모델과 </a:t>
            </a:r>
            <a:r>
              <a:rPr lang="ko-KR" altLang="en-US" sz="1200" dirty="0" smtClean="0"/>
              <a:t>동일하다</a:t>
            </a:r>
            <a:r>
              <a:rPr lang="en-US" altLang="ko-KR" sz="1200" dirty="0" smtClean="0"/>
              <a:t>.</a:t>
            </a:r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4869160"/>
            <a:ext cx="7006590" cy="62517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>
                <a:latin typeface="Wingdings"/>
                <a:cs typeface="Wingdings"/>
              </a:rPr>
              <a:t></a:t>
            </a:r>
            <a:r>
              <a:rPr b="1" spc="505" dirty="0">
                <a:latin typeface="Times New Roman"/>
                <a:cs typeface="Times New Roman"/>
              </a:rPr>
              <a:t> </a:t>
            </a:r>
            <a:r>
              <a:rPr lang="ko-KR" altLang="en-US" b="1" dirty="0"/>
              <a:t>제조 </a:t>
            </a:r>
            <a:r>
              <a:rPr lang="ko-KR" altLang="en-US" b="1" dirty="0" smtClean="0"/>
              <a:t>설비는 </a:t>
            </a:r>
            <a:r>
              <a:rPr lang="ko-KR" altLang="en-US" b="1" dirty="0"/>
              <a:t>누적된 </a:t>
            </a:r>
            <a:r>
              <a:rPr lang="ko-KR" altLang="en-US" b="1" dirty="0" err="1"/>
              <a:t>데미지로</a:t>
            </a:r>
            <a:r>
              <a:rPr lang="ko-KR" altLang="en-US" b="1" dirty="0"/>
              <a:t> 인한 노후화로 인해 </a:t>
            </a:r>
            <a:r>
              <a:rPr lang="ko-KR" altLang="en-US" b="1" dirty="0" smtClean="0"/>
              <a:t>고장이 </a:t>
            </a:r>
            <a:r>
              <a:rPr lang="ko-KR" altLang="en-US" b="1" dirty="0"/>
              <a:t>발생하므로 분석 과정에서 </a:t>
            </a:r>
            <a:r>
              <a:rPr lang="ko-KR" altLang="en-US" b="1" dirty="0" err="1"/>
              <a:t>시계열</a:t>
            </a:r>
            <a:r>
              <a:rPr lang="ko-KR" altLang="en-US" b="1" dirty="0"/>
              <a:t> 특성을 </a:t>
            </a:r>
            <a:r>
              <a:rPr lang="ko-KR" altLang="en-US" b="1" dirty="0" smtClean="0"/>
              <a:t>고려해야 </a:t>
            </a:r>
            <a:r>
              <a:rPr lang="ko-KR" altLang="en-US" b="1" dirty="0"/>
              <a:t>한다</a:t>
            </a:r>
            <a:r>
              <a:rPr lang="en-US" altLang="ko-KR" b="1" dirty="0"/>
              <a:t>.</a:t>
            </a:r>
            <a:endParaRPr b="1" dirty="0"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5877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3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15183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연구방법</a:t>
            </a: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60696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71258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3. </a:t>
            </a:r>
            <a:r>
              <a:rPr dirty="0" err="1" smtClean="0"/>
              <a:t>연구</a:t>
            </a:r>
            <a:r>
              <a:rPr lang="ko-KR" altLang="en-US" spc="-5" dirty="0" smtClean="0"/>
              <a:t>방법</a:t>
            </a:r>
            <a:r>
              <a:rPr lang="en-US" altLang="ko-KR" spc="-5" dirty="0" smtClean="0"/>
              <a:t>(3.1 </a:t>
            </a:r>
            <a:r>
              <a:rPr lang="ko-KR" altLang="en-US" spc="-5" dirty="0" smtClean="0"/>
              <a:t>데이터 셋</a:t>
            </a:r>
            <a:r>
              <a:rPr lang="en-US" altLang="ko-KR" spc="-5" dirty="0" smtClean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25" y="1677907"/>
            <a:ext cx="4990439" cy="4810345"/>
          </a:xfrm>
          <a:prstGeom prst="rect">
            <a:avLst/>
          </a:prstGeom>
        </p:spPr>
      </p:pic>
      <p:sp>
        <p:nvSpPr>
          <p:cNvPr id="25" name="object 19"/>
          <p:cNvSpPr txBox="1"/>
          <p:nvPr/>
        </p:nvSpPr>
        <p:spPr bwMode="auto">
          <a:xfrm>
            <a:off x="411276" y="1052736"/>
            <a:ext cx="3816425" cy="62517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>
                <a:latin typeface="Wingdings"/>
                <a:cs typeface="Wingdings"/>
              </a:rPr>
              <a:t></a:t>
            </a:r>
            <a:r>
              <a:rPr lang="ko-KR" altLang="en-US" sz="1200" spc="480" dirty="0">
                <a:latin typeface="Times New Roman"/>
                <a:cs typeface="Times New Roman"/>
              </a:rPr>
              <a:t> </a:t>
            </a:r>
            <a:r>
              <a:rPr lang="en-US" altLang="ko-KR" sz="1200" dirty="0"/>
              <a:t>UCI Machine Learning Repository </a:t>
            </a:r>
            <a:r>
              <a:rPr lang="ko-KR" altLang="en-US" sz="1200" dirty="0"/>
              <a:t>에서 제공 하는 유압 시스템의 상태 모니터링 데이터 세트 를 본 연구의 데이터로 </a:t>
            </a:r>
            <a:r>
              <a:rPr lang="ko-KR" altLang="en-US" sz="1200" dirty="0" smtClean="0"/>
              <a:t>활용하였다</a:t>
            </a:r>
            <a:r>
              <a:rPr lang="en-US" altLang="ko-KR" sz="1200" dirty="0" smtClean="0"/>
              <a:t>.</a:t>
            </a:r>
            <a:endParaRPr lang="ko-KR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92080" y="878934"/>
            <a:ext cx="3744416" cy="55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2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5888916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3. </a:t>
            </a:r>
            <a:r>
              <a:rPr dirty="0" err="1" smtClean="0"/>
              <a:t>연구</a:t>
            </a:r>
            <a:r>
              <a:rPr lang="ko-KR" altLang="en-US" spc="-5" dirty="0" smtClean="0"/>
              <a:t>방법</a:t>
            </a:r>
            <a:r>
              <a:rPr lang="en-US" altLang="ko-KR" spc="-5" dirty="0" smtClean="0"/>
              <a:t>(3.2 </a:t>
            </a:r>
            <a:r>
              <a:rPr lang="ko-KR" altLang="en-US" spc="-5" dirty="0" smtClean="0"/>
              <a:t>분석 모델 설계</a:t>
            </a:r>
            <a:r>
              <a:rPr lang="en-US" altLang="ko-KR" spc="-5" dirty="0" smtClean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3" y="1424931"/>
            <a:ext cx="3312368" cy="2364109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480" dirty="0">
                <a:latin typeface="Times New Roman"/>
                <a:cs typeface="Times New Roman"/>
              </a:rPr>
              <a:t> </a:t>
            </a:r>
            <a:r>
              <a:rPr lang="ko-KR" altLang="en-US" sz="1200" dirty="0"/>
              <a:t>유압 시스템의 센서데이터를 </a:t>
            </a:r>
            <a:r>
              <a:rPr lang="ko-KR" altLang="en-US" sz="1200" dirty="0" smtClean="0"/>
              <a:t>활용하여 </a:t>
            </a:r>
            <a:r>
              <a:rPr lang="ko-KR" altLang="en-US" sz="1200" dirty="0"/>
              <a:t>센서 상태에 따른 </a:t>
            </a:r>
            <a:r>
              <a:rPr lang="ko-KR" altLang="en-US" sz="1200" dirty="0" err="1"/>
              <a:t>불량유무를</a:t>
            </a:r>
            <a:r>
              <a:rPr lang="ko-KR" altLang="en-US" sz="1200" dirty="0"/>
              <a:t> 진단하기 </a:t>
            </a:r>
            <a:r>
              <a:rPr lang="ko-KR" altLang="en-US" sz="1200" dirty="0" smtClean="0"/>
              <a:t>위한 </a:t>
            </a:r>
            <a:r>
              <a:rPr lang="ko-KR" altLang="en-US" sz="1200" dirty="0" err="1"/>
              <a:t>지도학습</a:t>
            </a:r>
            <a:r>
              <a:rPr lang="ko-KR" altLang="en-US" sz="1200" dirty="0"/>
              <a:t> 모델링과 이상상태를 </a:t>
            </a:r>
            <a:r>
              <a:rPr lang="ko-KR" altLang="en-US" sz="1200" dirty="0" smtClean="0"/>
              <a:t>사전진단하여 </a:t>
            </a:r>
            <a:r>
              <a:rPr lang="ko-KR" altLang="en-US" sz="1200" dirty="0" err="1"/>
              <a:t>선제대응을</a:t>
            </a:r>
            <a:r>
              <a:rPr lang="ko-KR" altLang="en-US" sz="1200" dirty="0"/>
              <a:t> 하기 위한 </a:t>
            </a:r>
            <a:r>
              <a:rPr lang="ko-KR" altLang="en-US" sz="1200" dirty="0" err="1"/>
              <a:t>비지도학습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모델링으로 </a:t>
            </a:r>
            <a:r>
              <a:rPr lang="ko-KR" altLang="en-US" sz="1200" dirty="0"/>
              <a:t>나누어 모델을 구축한다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 smtClean="0">
                <a:latin typeface="Wingdings"/>
                <a:cs typeface="Wingdings"/>
              </a:rPr>
              <a:t></a:t>
            </a:r>
            <a:r>
              <a:rPr sz="1200" spc="475" dirty="0" smtClean="0">
                <a:latin typeface="Times New Roman"/>
                <a:cs typeface="Times New Roman"/>
              </a:rPr>
              <a:t> </a:t>
            </a:r>
            <a:r>
              <a:rPr lang="ko-KR" altLang="en-US" sz="1200" dirty="0" err="1"/>
              <a:t>지도학습용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데이터와 </a:t>
            </a:r>
            <a:r>
              <a:rPr lang="ko-KR" altLang="en-US" sz="1200" dirty="0"/>
              <a:t>비지도학습용 데이터를 각각 </a:t>
            </a:r>
            <a:r>
              <a:rPr lang="ko-KR" altLang="en-US" sz="1200" dirty="0" err="1" smtClean="0"/>
              <a:t>지도학습과</a:t>
            </a:r>
            <a:r>
              <a:rPr lang="ko-KR" altLang="en-US" sz="1200" dirty="0" smtClean="0"/>
              <a:t> </a:t>
            </a:r>
            <a:r>
              <a:rPr lang="ko-KR" altLang="en-US" sz="1200" dirty="0" err="1"/>
              <a:t>비지도학습</a:t>
            </a:r>
            <a:r>
              <a:rPr lang="ko-KR" altLang="en-US" sz="1200" dirty="0"/>
              <a:t> 모델링에 적용한 뒤 기법 별 </a:t>
            </a:r>
            <a:r>
              <a:rPr lang="ko-KR" altLang="en-US" sz="1200" dirty="0" smtClean="0"/>
              <a:t>가장 </a:t>
            </a:r>
            <a:r>
              <a:rPr lang="ko-KR" altLang="en-US" sz="1200" dirty="0"/>
              <a:t>성능이 좋은 모델을 각각 선택한다</a:t>
            </a:r>
            <a:r>
              <a:rPr lang="en-US" altLang="ko-KR" sz="1200" dirty="0"/>
              <a:t>. </a:t>
            </a:r>
            <a:r>
              <a:rPr lang="ko-KR" altLang="en-US" sz="1200" dirty="0"/>
              <a:t>두 가지 모델링 기법을 종합하여 </a:t>
            </a:r>
            <a:r>
              <a:rPr lang="ko-KR" altLang="en-US" sz="1200" dirty="0" err="1"/>
              <a:t>지도학습</a:t>
            </a:r>
            <a:r>
              <a:rPr lang="ko-KR" altLang="en-US" sz="1200" dirty="0"/>
              <a:t> 모델을 통해 설비의 고장 여부를 진단하고 </a:t>
            </a:r>
            <a:r>
              <a:rPr lang="ko-KR" altLang="en-US" sz="1200" dirty="0" err="1"/>
              <a:t>비지도학습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모델을 </a:t>
            </a:r>
            <a:r>
              <a:rPr lang="ko-KR" altLang="en-US" sz="1200" dirty="0"/>
              <a:t>통해 </a:t>
            </a:r>
            <a:r>
              <a:rPr lang="ko-KR" altLang="en-US" sz="1200" dirty="0" err="1"/>
              <a:t>이상상황이</a:t>
            </a:r>
            <a:r>
              <a:rPr lang="ko-KR" altLang="en-US" sz="1200" dirty="0"/>
              <a:t> 발생하는 시점을 예측한다</a:t>
            </a:r>
            <a:r>
              <a:rPr lang="en-US" altLang="ko-KR" sz="1200" dirty="0"/>
              <a:t>.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1297431"/>
            <a:ext cx="41338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28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75451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defRPr/>
            </a:pPr>
            <a:r>
              <a:rPr dirty="0"/>
              <a:t>3. </a:t>
            </a:r>
            <a:r>
              <a:rPr dirty="0" err="1" smtClean="0"/>
              <a:t>연구</a:t>
            </a:r>
            <a:r>
              <a:rPr lang="ko-KR" altLang="en-US" spc="-5" dirty="0" smtClean="0"/>
              <a:t>방법</a:t>
            </a:r>
            <a:r>
              <a:rPr lang="en-US" altLang="ko-KR" spc="-5" dirty="0" smtClean="0"/>
              <a:t>(</a:t>
            </a:r>
            <a:r>
              <a:rPr lang="en-US" altLang="ko-KR" spc="-10" dirty="0">
                <a:solidFill>
                  <a:srgbClr val="3A3838"/>
                </a:solidFill>
              </a:rPr>
              <a:t>3.</a:t>
            </a:r>
            <a:r>
              <a:rPr lang="en-US" altLang="ko-KR" dirty="0">
                <a:solidFill>
                  <a:srgbClr val="3A3838"/>
                </a:solidFill>
              </a:rPr>
              <a:t>2.1.</a:t>
            </a:r>
            <a:r>
              <a:rPr lang="ko-KR" altLang="en-US" dirty="0">
                <a:solidFill>
                  <a:srgbClr val="3A3838"/>
                </a:solidFill>
              </a:rPr>
              <a:t> </a:t>
            </a:r>
            <a:r>
              <a:rPr lang="ko-KR" altLang="en-US" dirty="0" err="1">
                <a:solidFill>
                  <a:srgbClr val="3A3838"/>
                </a:solidFill>
              </a:rPr>
              <a:t>지도학습</a:t>
            </a:r>
            <a:r>
              <a:rPr lang="ko-KR" altLang="en-US" dirty="0">
                <a:solidFill>
                  <a:srgbClr val="3A3838"/>
                </a:solidFill>
              </a:rPr>
              <a:t> 기반 이상 </a:t>
            </a:r>
            <a:r>
              <a:rPr lang="ko-KR" altLang="en-US" dirty="0" smtClean="0">
                <a:solidFill>
                  <a:srgbClr val="3A3838"/>
                </a:solidFill>
              </a:rPr>
              <a:t>진단</a:t>
            </a:r>
            <a:r>
              <a:rPr lang="en-US" altLang="ko-KR" spc="-5" dirty="0" smtClean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3672159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600" dirty="0">
                <a:latin typeface="Wingdings"/>
                <a:cs typeface="Wingdings"/>
              </a:rPr>
              <a:t></a:t>
            </a:r>
            <a:r>
              <a:rPr sz="1600" spc="480" dirty="0">
                <a:latin typeface="Times New Roman"/>
                <a:cs typeface="Times New Roman"/>
              </a:rPr>
              <a:t> </a:t>
            </a:r>
            <a:r>
              <a:rPr lang="ko-KR" altLang="en-US" sz="1600" dirty="0"/>
              <a:t>유압 안정화 상태의 비율을 반영하여 </a:t>
            </a:r>
            <a:r>
              <a:rPr lang="ko-KR" altLang="en-US" sz="1600" dirty="0" smtClean="0"/>
              <a:t>데이터를 </a:t>
            </a:r>
            <a:r>
              <a:rPr lang="ko-KR" altLang="en-US" sz="1600" dirty="0"/>
              <a:t>학습</a:t>
            </a:r>
            <a:r>
              <a:rPr lang="en-US" altLang="ko-KR" sz="1600" dirty="0"/>
              <a:t>, </a:t>
            </a:r>
            <a:r>
              <a:rPr lang="ko-KR" altLang="en-US" sz="1600" dirty="0"/>
              <a:t>검증 및 테스트 세트로 분할한 뒤 </a:t>
            </a:r>
            <a:r>
              <a:rPr lang="en-US" altLang="ko-KR" sz="1600" dirty="0" err="1"/>
              <a:t>XGBoost</a:t>
            </a:r>
            <a:r>
              <a:rPr lang="en-US" altLang="ko-KR" sz="1600" dirty="0"/>
              <a:t>, Light GBM, CNN </a:t>
            </a:r>
            <a:r>
              <a:rPr lang="ko-KR" altLang="en-US" sz="1600" dirty="0"/>
              <a:t>모델을 구축하여 </a:t>
            </a:r>
            <a:r>
              <a:rPr lang="ko-KR" altLang="en-US" sz="1600" dirty="0" smtClean="0"/>
              <a:t>유압 </a:t>
            </a:r>
            <a:r>
              <a:rPr lang="ko-KR" altLang="en-US" sz="1600" dirty="0"/>
              <a:t>안정화 상태가 </a:t>
            </a:r>
            <a:r>
              <a:rPr lang="ko-KR" altLang="en-US" sz="1600" dirty="0" err="1"/>
              <a:t>이상상태로</a:t>
            </a:r>
            <a:r>
              <a:rPr lang="ko-KR" altLang="en-US" sz="1600" dirty="0"/>
              <a:t> 분류될 확률을 </a:t>
            </a:r>
            <a:r>
              <a:rPr lang="ko-KR" altLang="en-US" sz="1600" dirty="0" smtClean="0"/>
              <a:t>예측하는 </a:t>
            </a:r>
            <a:r>
              <a:rPr lang="ko-KR" altLang="en-US" sz="1600" dirty="0" err="1"/>
              <a:t>이진분류를</a:t>
            </a:r>
            <a:r>
              <a:rPr lang="ko-KR" altLang="en-US" sz="1600" dirty="0"/>
              <a:t> 진행한다</a:t>
            </a:r>
            <a:r>
              <a:rPr lang="en-US" altLang="ko-KR" sz="1600" dirty="0"/>
              <a:t>. Grid Search </a:t>
            </a:r>
            <a:r>
              <a:rPr lang="ko-KR" altLang="en-US" sz="1600" dirty="0" smtClean="0"/>
              <a:t>방법으로 </a:t>
            </a:r>
            <a:r>
              <a:rPr lang="ko-KR" altLang="en-US" sz="1600" dirty="0" err="1"/>
              <a:t>하이퍼파라미터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최적값을</a:t>
            </a:r>
            <a:r>
              <a:rPr lang="ko-KR" altLang="en-US" sz="1600" dirty="0"/>
              <a:t> 모색하여 각 </a:t>
            </a:r>
            <a:r>
              <a:rPr lang="ko-KR" altLang="en-US" sz="1600" dirty="0" smtClean="0"/>
              <a:t>모델에 </a:t>
            </a:r>
            <a:r>
              <a:rPr lang="ko-KR" altLang="en-US" sz="1600" dirty="0"/>
              <a:t>이를 반영하였다</a:t>
            </a:r>
            <a:r>
              <a:rPr lang="en-US" altLang="ko-KR" sz="16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600" dirty="0" smtClean="0">
                <a:latin typeface="Wingdings"/>
                <a:cs typeface="Wingdings"/>
              </a:rPr>
              <a:t></a:t>
            </a:r>
            <a:r>
              <a:rPr sz="1600" spc="475" dirty="0" smtClean="0">
                <a:latin typeface="Times New Roman"/>
                <a:cs typeface="Times New Roman"/>
              </a:rPr>
              <a:t> </a:t>
            </a:r>
            <a:r>
              <a:rPr lang="ko-KR" altLang="en-US" sz="1600" dirty="0" err="1"/>
              <a:t>지도학습</a:t>
            </a:r>
            <a:r>
              <a:rPr lang="ko-KR" altLang="en-US" sz="1600" dirty="0"/>
              <a:t> 기반 </a:t>
            </a:r>
            <a:r>
              <a:rPr lang="ko-KR" altLang="en-US" sz="1600" dirty="0" err="1"/>
              <a:t>이진분류</a:t>
            </a:r>
            <a:r>
              <a:rPr lang="ko-KR" altLang="en-US" sz="1600" dirty="0"/>
              <a:t> 모델의 성능은 혼동 행렬 기반의 </a:t>
            </a:r>
            <a:r>
              <a:rPr lang="ko-KR" altLang="en-US" sz="1600" dirty="0" err="1"/>
              <a:t>평가지표인</a:t>
            </a:r>
            <a:r>
              <a:rPr lang="ko-KR" altLang="en-US" sz="1600" dirty="0"/>
              <a:t> 정확도</a:t>
            </a:r>
            <a:r>
              <a:rPr lang="en-US" altLang="ko-KR" sz="1600" dirty="0"/>
              <a:t>, </a:t>
            </a:r>
            <a:r>
              <a:rPr lang="ko-KR" altLang="en-US" sz="1600" dirty="0"/>
              <a:t>정밀도</a:t>
            </a:r>
            <a:r>
              <a:rPr lang="en-US" altLang="ko-KR" sz="1600" dirty="0"/>
              <a:t>, </a:t>
            </a:r>
            <a:r>
              <a:rPr lang="ko-KR" altLang="en-US" sz="1600" dirty="0" err="1" smtClean="0"/>
              <a:t>재현율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특이도를</a:t>
            </a:r>
            <a:r>
              <a:rPr lang="ko-KR" altLang="en-US" sz="1600" dirty="0"/>
              <a:t> 사용하여 </a:t>
            </a:r>
            <a:r>
              <a:rPr lang="ko-KR" altLang="en-US" sz="1600" dirty="0" err="1"/>
              <a:t>이진분류</a:t>
            </a:r>
            <a:r>
              <a:rPr lang="ko-KR" altLang="en-US" sz="1600" dirty="0"/>
              <a:t> 모델이 </a:t>
            </a:r>
            <a:r>
              <a:rPr lang="ko-KR" altLang="en-US" sz="1600" dirty="0" err="1" smtClean="0"/>
              <a:t>실제값을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얼마나 정확히 예측했는지 정량적으로 </a:t>
            </a:r>
            <a:r>
              <a:rPr lang="ko-KR" altLang="en-US" sz="1600" dirty="0" smtClean="0"/>
              <a:t>평가하였다</a:t>
            </a:r>
            <a:r>
              <a:rPr lang="en-US" altLang="ko-KR" sz="1600" dirty="0"/>
              <a:t>. </a:t>
            </a:r>
            <a:r>
              <a:rPr lang="ko-KR" altLang="en-US" sz="1600" dirty="0"/>
              <a:t>이상탐지에서는 실제 </a:t>
            </a:r>
            <a:r>
              <a:rPr lang="ko-KR" altLang="en-US" sz="1600" dirty="0" err="1"/>
              <a:t>이상값들</a:t>
            </a:r>
            <a:r>
              <a:rPr lang="ko-KR" altLang="en-US" sz="1600" dirty="0"/>
              <a:t> 중 예측 결과가 이상으로 나타날 확률인 </a:t>
            </a:r>
            <a:r>
              <a:rPr lang="ko-KR" altLang="en-US" sz="1600" dirty="0" err="1"/>
              <a:t>재현율과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이상이라고 </a:t>
            </a:r>
            <a:r>
              <a:rPr lang="ko-KR" altLang="en-US" sz="1600" dirty="0"/>
              <a:t>예측한 것들 중 실제 </a:t>
            </a:r>
            <a:r>
              <a:rPr lang="ko-KR" altLang="en-US" sz="1600" dirty="0" err="1"/>
              <a:t>이상값인</a:t>
            </a:r>
            <a:r>
              <a:rPr lang="ko-KR" altLang="en-US" sz="1600" dirty="0"/>
              <a:t> 비율을 나타내는 정밀도가 주요 평가지표로 활용된다</a:t>
            </a:r>
            <a:r>
              <a:rPr lang="en-US" altLang="ko-KR" sz="16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600" dirty="0">
                <a:latin typeface="Wingdings"/>
                <a:cs typeface="Wingdings"/>
              </a:rPr>
              <a:t></a:t>
            </a:r>
            <a:r>
              <a:rPr lang="ko-KR" altLang="en-US" sz="1600" spc="475" dirty="0">
                <a:latin typeface="Times New Roman"/>
                <a:cs typeface="Times New Roman"/>
              </a:rPr>
              <a:t> </a:t>
            </a:r>
            <a:r>
              <a:rPr lang="ko-KR" altLang="en-US" sz="1600" dirty="0" err="1" smtClean="0"/>
              <a:t>재현율과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정밀도는 서로 상충하는 관계가 일반적이며</a:t>
            </a:r>
            <a:r>
              <a:rPr lang="en-US" altLang="ko-KR" sz="1600" dirty="0"/>
              <a:t>, </a:t>
            </a:r>
            <a:r>
              <a:rPr lang="ko-KR" altLang="en-US" sz="1600" dirty="0"/>
              <a:t>정밀도가 향상됨에 따라 </a:t>
            </a:r>
            <a:r>
              <a:rPr lang="ko-KR" altLang="en-US" sz="1600" dirty="0" err="1"/>
              <a:t>재현율이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감소하는 </a:t>
            </a:r>
            <a:r>
              <a:rPr lang="ko-KR" altLang="en-US" sz="1600" dirty="0"/>
              <a:t>경향을 보인다</a:t>
            </a:r>
            <a:r>
              <a:rPr lang="en-US" altLang="ko-KR" sz="1600" dirty="0"/>
              <a:t>. </a:t>
            </a:r>
            <a:r>
              <a:rPr lang="ko-KR" altLang="en-US" sz="1600" dirty="0"/>
              <a:t>그러므로 정확도와 더불어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재현율과</a:t>
            </a:r>
            <a:r>
              <a:rPr lang="ko-KR" altLang="en-US" sz="1600" dirty="0"/>
              <a:t> 정밀도의 </a:t>
            </a:r>
            <a:r>
              <a:rPr lang="ko-KR" altLang="en-US" sz="1600" dirty="0" err="1"/>
              <a:t>조화평균인</a:t>
            </a:r>
            <a:r>
              <a:rPr lang="ko-KR" altLang="en-US" sz="1600" dirty="0"/>
              <a:t> </a:t>
            </a:r>
            <a:r>
              <a:rPr lang="en-US" altLang="ko-KR" sz="1600" dirty="0"/>
              <a:t>F1</a:t>
            </a:r>
            <a:r>
              <a:rPr lang="ko-KR" altLang="en-US" sz="1600" dirty="0"/>
              <a:t>스코어를 </a:t>
            </a:r>
            <a:r>
              <a:rPr lang="ko-KR" altLang="en-US" sz="1600" dirty="0" smtClean="0"/>
              <a:t>성능평가척도에 </a:t>
            </a:r>
            <a:r>
              <a:rPr lang="ko-KR" altLang="en-US" sz="1600" dirty="0"/>
              <a:t>추가하였다</a:t>
            </a:r>
            <a:r>
              <a:rPr lang="en-US" altLang="ko-KR" sz="1600" dirty="0"/>
              <a:t>. </a:t>
            </a:r>
            <a:r>
              <a:rPr lang="ko-KR" altLang="en-US" sz="1600" dirty="0"/>
              <a:t>또한 분류임계값의 수준에 따라 </a:t>
            </a:r>
            <a:r>
              <a:rPr lang="ko-KR" altLang="en-US" sz="1600" dirty="0" err="1"/>
              <a:t>특이도와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재현율의</a:t>
            </a:r>
            <a:r>
              <a:rPr lang="ko-KR" altLang="en-US" sz="1600" dirty="0"/>
              <a:t> 추세를 </a:t>
            </a:r>
            <a:r>
              <a:rPr lang="ko-KR" altLang="en-US" sz="1600" dirty="0" smtClean="0"/>
              <a:t>보여주는 </a:t>
            </a:r>
            <a:r>
              <a:rPr lang="en-US" altLang="ko-KR" sz="1600" dirty="0"/>
              <a:t>ROC (Receiver Operating </a:t>
            </a:r>
            <a:r>
              <a:rPr lang="en-US" altLang="ko-KR" sz="1600" dirty="0" err="1"/>
              <a:t>Charact</a:t>
            </a:r>
            <a:r>
              <a:rPr lang="en-US" altLang="ko-KR" sz="1600" dirty="0"/>
              <a:t>- eristic) Curve</a:t>
            </a:r>
            <a:r>
              <a:rPr lang="ko-KR" altLang="en-US" sz="1600" dirty="0"/>
              <a:t>의 면적을 시각화하여 </a:t>
            </a:r>
            <a:r>
              <a:rPr lang="ko-KR" altLang="en-US" sz="1600" dirty="0" err="1"/>
              <a:t>분류모델의</a:t>
            </a:r>
            <a:r>
              <a:rPr lang="ko-KR" altLang="en-US" sz="1600" dirty="0"/>
              <a:t> </a:t>
            </a:r>
            <a:r>
              <a:rPr lang="ko-KR" altLang="en-US" sz="1600" dirty="0" err="1" smtClean="0"/>
              <a:t>성능평가에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활용했다</a:t>
            </a:r>
            <a:r>
              <a:rPr lang="en-US" altLang="ko-KR" sz="1600" dirty="0"/>
              <a:t>.</a:t>
            </a:r>
            <a:endParaRPr lang="ko-KR" altLang="ko-KR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57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848120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defRPr/>
            </a:pPr>
            <a:r>
              <a:rPr dirty="0"/>
              <a:t>3. </a:t>
            </a:r>
            <a:r>
              <a:rPr dirty="0" err="1" smtClean="0"/>
              <a:t>연구</a:t>
            </a:r>
            <a:r>
              <a:rPr lang="ko-KR" altLang="en-US" spc="-5" dirty="0" smtClean="0"/>
              <a:t>방법</a:t>
            </a:r>
            <a:r>
              <a:rPr lang="en-US" altLang="ko-KR" spc="-5" dirty="0" smtClean="0"/>
              <a:t>(</a:t>
            </a:r>
            <a:r>
              <a:rPr lang="en-US" altLang="ko-KR" spc="-10" dirty="0">
                <a:solidFill>
                  <a:srgbClr val="3A3838"/>
                </a:solidFill>
              </a:rPr>
              <a:t>3.</a:t>
            </a:r>
            <a:r>
              <a:rPr lang="en-US" altLang="ko-KR" dirty="0">
                <a:solidFill>
                  <a:srgbClr val="3A3838"/>
                </a:solidFill>
              </a:rPr>
              <a:t>2.2.</a:t>
            </a:r>
            <a:r>
              <a:rPr lang="ko-KR" altLang="en-US" dirty="0">
                <a:solidFill>
                  <a:srgbClr val="3A3838"/>
                </a:solidFill>
              </a:rPr>
              <a:t> </a:t>
            </a:r>
            <a:r>
              <a:rPr lang="ko-KR" altLang="en-US" dirty="0" err="1">
                <a:solidFill>
                  <a:srgbClr val="3A3838"/>
                </a:solidFill>
              </a:rPr>
              <a:t>비지도학습</a:t>
            </a:r>
            <a:r>
              <a:rPr lang="ko-KR" altLang="en-US" dirty="0">
                <a:solidFill>
                  <a:srgbClr val="3A3838"/>
                </a:solidFill>
              </a:rPr>
              <a:t> 기반 </a:t>
            </a:r>
            <a:r>
              <a:rPr lang="ko-KR" altLang="en-US" dirty="0" err="1">
                <a:solidFill>
                  <a:srgbClr val="3A3838"/>
                </a:solidFill>
              </a:rPr>
              <a:t>이상패턴</a:t>
            </a:r>
            <a:r>
              <a:rPr lang="ko-KR" altLang="en-US" dirty="0">
                <a:solidFill>
                  <a:srgbClr val="3A3838"/>
                </a:solidFill>
              </a:rPr>
              <a:t> </a:t>
            </a:r>
            <a:r>
              <a:rPr lang="ko-KR" altLang="en-US" dirty="0" smtClean="0">
                <a:solidFill>
                  <a:srgbClr val="3A3838"/>
                </a:solidFill>
              </a:rPr>
              <a:t>감지</a:t>
            </a:r>
            <a:r>
              <a:rPr lang="en-US" altLang="ko-KR" dirty="0" smtClean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4887877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298450" indent="-285750"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 err="1" smtClean="0"/>
              <a:t>비지도학습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기반의 모델을 구축하기 위해 </a:t>
            </a:r>
            <a:r>
              <a:rPr lang="ko-KR" altLang="en-US" sz="1600" dirty="0" smtClean="0"/>
              <a:t>데이터를 </a:t>
            </a:r>
            <a:r>
              <a:rPr lang="ko-KR" altLang="en-US" sz="1600" dirty="0"/>
              <a:t>학습</a:t>
            </a:r>
            <a:r>
              <a:rPr lang="en-US" altLang="ko-KR" sz="1600" dirty="0"/>
              <a:t>, </a:t>
            </a:r>
            <a:r>
              <a:rPr lang="ko-KR" altLang="en-US" sz="1600" dirty="0"/>
              <a:t>검증 및 테스트 세트로 분할한 뒤</a:t>
            </a:r>
            <a:r>
              <a:rPr lang="en-US" altLang="ko-KR" sz="1600" dirty="0"/>
              <a:t> </a:t>
            </a:r>
            <a:r>
              <a:rPr lang="ko-KR" altLang="en-US" sz="1600" dirty="0" err="1"/>
              <a:t>정상조건을</a:t>
            </a:r>
            <a:r>
              <a:rPr lang="ko-KR" altLang="en-US" sz="1600" dirty="0"/>
              <a:t> 정의하는 조건에 따라 </a:t>
            </a:r>
            <a:r>
              <a:rPr lang="ko-KR" altLang="en-US" sz="1600" dirty="0" err="1"/>
              <a:t>시계열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데이터의 </a:t>
            </a:r>
            <a:r>
              <a:rPr lang="ko-KR" altLang="en-US" sz="1600" dirty="0"/>
              <a:t>분포를 </a:t>
            </a:r>
            <a:r>
              <a:rPr lang="ko-KR" altLang="en-US" sz="1600" dirty="0" err="1"/>
              <a:t>시각화하였다</a:t>
            </a:r>
            <a:r>
              <a:rPr lang="en-US" altLang="ko-KR" sz="1600" dirty="0"/>
              <a:t>. </a:t>
            </a:r>
            <a:endParaRPr lang="en-US" altLang="ko-KR" sz="1600" dirty="0" smtClean="0"/>
          </a:p>
          <a:p>
            <a:pPr marL="298450" indent="-285750"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 err="1"/>
              <a:t>마할라노비스</a:t>
            </a:r>
            <a:r>
              <a:rPr lang="ko-KR" altLang="en-US" sz="1600" dirty="0"/>
              <a:t> 거리 기법은 공분산 행렬과 그 역을 사용하여 </a:t>
            </a:r>
            <a:r>
              <a:rPr lang="ko-KR" altLang="en-US" sz="1600" dirty="0" err="1"/>
              <a:t>정상조건을</a:t>
            </a:r>
            <a:r>
              <a:rPr lang="ko-KR" altLang="en-US" sz="1600" dirty="0"/>
              <a:t> 정의하는 데이터에 대한 </a:t>
            </a:r>
            <a:r>
              <a:rPr lang="en-US" altLang="ko-KR" sz="1600" dirty="0" err="1"/>
              <a:t>Mahalanobis</a:t>
            </a:r>
            <a:r>
              <a:rPr lang="en-US" altLang="ko-KR" sz="1600" dirty="0"/>
              <a:t> </a:t>
            </a:r>
            <a:r>
              <a:rPr lang="ko-KR" altLang="en-US" sz="1600" dirty="0"/>
              <a:t>거리를 계산하여 분포를 </a:t>
            </a:r>
            <a:r>
              <a:rPr lang="ko-KR" altLang="en-US" sz="1600" dirty="0" err="1"/>
              <a:t>시각화한다</a:t>
            </a:r>
            <a:r>
              <a:rPr lang="en-US" altLang="ko-KR" sz="1600" dirty="0" smtClean="0"/>
              <a:t>.</a:t>
            </a:r>
            <a:endParaRPr lang="en-US" altLang="ko-KR" sz="1600" dirty="0"/>
          </a:p>
          <a:p>
            <a:pPr marL="298450" indent="-285750"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 smtClean="0"/>
              <a:t>오토 </a:t>
            </a:r>
            <a:r>
              <a:rPr lang="ko-KR" altLang="en-US" sz="1600" dirty="0"/>
              <a:t>인코더 기법은 입력 데이터와 복원된 데이터 사이에서 계산된 </a:t>
            </a:r>
            <a:r>
              <a:rPr lang="ko-KR" altLang="en-US" sz="1600" dirty="0" err="1"/>
              <a:t>손실값</a:t>
            </a:r>
            <a:r>
              <a:rPr lang="en-US" altLang="ko-KR" sz="1600" dirty="0"/>
              <a:t>(Loss)</a:t>
            </a:r>
            <a:r>
              <a:rPr lang="ko-KR" altLang="en-US" sz="1600" dirty="0"/>
              <a:t>의 분포를 </a:t>
            </a:r>
            <a:r>
              <a:rPr lang="ko-KR" altLang="en-US" sz="1600" dirty="0" err="1"/>
              <a:t>시각화한다</a:t>
            </a:r>
            <a:r>
              <a:rPr lang="en-US" altLang="ko-KR" sz="1600" dirty="0" smtClean="0"/>
              <a:t>.</a:t>
            </a:r>
          </a:p>
          <a:p>
            <a:pPr marL="298450" indent="-285750">
              <a:lnSpc>
                <a:spcPct val="100000"/>
              </a:lnSpc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 smtClean="0"/>
              <a:t>형성된 </a:t>
            </a:r>
            <a:r>
              <a:rPr lang="ko-KR" altLang="en-US" sz="1600" dirty="0"/>
              <a:t>분포로부터 </a:t>
            </a:r>
            <a:r>
              <a:rPr lang="ko-KR" altLang="en-US" sz="1600" dirty="0" err="1"/>
              <a:t>임계값</a:t>
            </a:r>
            <a:r>
              <a:rPr lang="en-US" altLang="ko-KR" sz="1600" dirty="0"/>
              <a:t>(Threshold)</a:t>
            </a:r>
            <a:r>
              <a:rPr lang="ko-KR" altLang="en-US" sz="1600" dirty="0"/>
              <a:t>를 설정할 수 있으며</a:t>
            </a:r>
            <a:r>
              <a:rPr lang="en-US" altLang="ko-KR" sz="1600" dirty="0"/>
              <a:t>, </a:t>
            </a:r>
            <a:r>
              <a:rPr lang="ko-KR" altLang="en-US" sz="1600" dirty="0"/>
              <a:t>본 연구에서는 통계적 계산을 </a:t>
            </a:r>
            <a:r>
              <a:rPr lang="ko-KR" altLang="en-US" sz="1600" dirty="0" smtClean="0"/>
              <a:t>기반으로 </a:t>
            </a:r>
            <a:r>
              <a:rPr lang="ko-KR" altLang="en-US" sz="1600" dirty="0"/>
              <a:t>분포의 평균으로부터 </a:t>
            </a:r>
            <a:r>
              <a:rPr lang="en-US" altLang="ko-KR" sz="1600" dirty="0"/>
              <a:t>2</a:t>
            </a:r>
            <a:r>
              <a:rPr lang="ko-KR" altLang="en-US" sz="1600" dirty="0"/>
              <a:t>배를 벗어나는 </a:t>
            </a:r>
            <a:r>
              <a:rPr lang="ko-KR" altLang="en-US" sz="1600" dirty="0" smtClean="0"/>
              <a:t>데이터를 </a:t>
            </a:r>
            <a:r>
              <a:rPr lang="ko-KR" altLang="en-US" sz="1600" dirty="0" err="1"/>
              <a:t>이상치로</a:t>
            </a:r>
            <a:r>
              <a:rPr lang="ko-KR" altLang="en-US" sz="1600" dirty="0"/>
              <a:t> 간주하여 모델을 구축하였다</a:t>
            </a:r>
            <a:r>
              <a:rPr lang="en-US" altLang="ko-KR" sz="1600" dirty="0"/>
              <a:t>. </a:t>
            </a:r>
            <a:r>
              <a:rPr lang="ko-KR" altLang="en-US" sz="1600" dirty="0" err="1" smtClean="0"/>
              <a:t>비지도학습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기반 </a:t>
            </a:r>
            <a:r>
              <a:rPr lang="ko-KR" altLang="en-US" sz="1600" dirty="0" err="1"/>
              <a:t>이상탐지</a:t>
            </a:r>
            <a:r>
              <a:rPr lang="ko-KR" altLang="en-US" sz="1600" dirty="0"/>
              <a:t> 모델의 성능을 </a:t>
            </a:r>
            <a:r>
              <a:rPr lang="ko-KR" altLang="en-US" sz="1600" dirty="0" smtClean="0"/>
              <a:t>비교하기 </a:t>
            </a:r>
            <a:r>
              <a:rPr lang="ko-KR" altLang="en-US" sz="1600" dirty="0"/>
              <a:t>위해 성능평가지표를 고안하였다</a:t>
            </a:r>
            <a:r>
              <a:rPr lang="en-US" altLang="ko-KR" sz="1600" dirty="0" smtClean="0"/>
              <a:t>.</a:t>
            </a:r>
          </a:p>
          <a:p>
            <a:pPr marL="298450" indent="-285750">
              <a:lnSpc>
                <a:spcPct val="100000"/>
              </a:lnSpc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/>
              <a:t>유압 </a:t>
            </a:r>
            <a:r>
              <a:rPr lang="ko-KR" altLang="en-US" sz="1600" dirty="0" smtClean="0"/>
              <a:t>테스트 </a:t>
            </a:r>
            <a:r>
              <a:rPr lang="ko-KR" altLang="en-US" sz="1600" dirty="0"/>
              <a:t>장비의 상태를 평가한 </a:t>
            </a:r>
            <a:r>
              <a:rPr lang="ko-KR" altLang="en-US" sz="1600" dirty="0" err="1"/>
              <a:t>라벨링</a:t>
            </a:r>
            <a:r>
              <a:rPr lang="ko-KR" altLang="en-US" sz="1600" dirty="0"/>
              <a:t> 데이터를 통해 이상징후 패턴이 감지되는 구간</a:t>
            </a:r>
            <a:r>
              <a:rPr lang="en-US" altLang="ko-KR" sz="1600" dirty="0"/>
              <a:t>(A)</a:t>
            </a:r>
            <a:r>
              <a:rPr lang="ko-KR" altLang="en-US" sz="1600" dirty="0"/>
              <a:t>과 데이터의 </a:t>
            </a:r>
            <a:r>
              <a:rPr lang="ko-KR" altLang="en-US" sz="1600" dirty="0" err="1"/>
              <a:t>손실값이</a:t>
            </a:r>
            <a:r>
              <a:rPr lang="ko-KR" altLang="en-US" sz="1600" dirty="0"/>
              <a:t> 모델에서 설정한 </a:t>
            </a:r>
            <a:r>
              <a:rPr lang="ko-KR" altLang="en-US" sz="1600" dirty="0" err="1"/>
              <a:t>임계값을</a:t>
            </a:r>
            <a:r>
              <a:rPr lang="ko-KR" altLang="en-US" sz="1600" dirty="0"/>
              <a:t> 넘는 구간 </a:t>
            </a:r>
            <a:r>
              <a:rPr lang="en-US" altLang="ko-KR" sz="1600" dirty="0"/>
              <a:t>(B)</a:t>
            </a:r>
            <a:r>
              <a:rPr lang="ko-KR" altLang="en-US" sz="1600" dirty="0"/>
              <a:t>의 개수를 구하여 각 모델에서 </a:t>
            </a:r>
            <a:r>
              <a:rPr lang="en-US" altLang="ko-KR" sz="1600" dirty="0"/>
              <a:t>A/B</a:t>
            </a:r>
            <a:r>
              <a:rPr lang="ko-KR" altLang="en-US" sz="1600" dirty="0"/>
              <a:t>의 비율을 측정하였다</a:t>
            </a:r>
            <a:r>
              <a:rPr lang="en-US" altLang="ko-KR" sz="1600" dirty="0"/>
              <a:t>. </a:t>
            </a:r>
            <a:r>
              <a:rPr lang="ko-KR" altLang="en-US" sz="1600" dirty="0" err="1"/>
              <a:t>임계값을</a:t>
            </a:r>
            <a:r>
              <a:rPr lang="ko-KR" altLang="en-US" sz="1600" dirty="0"/>
              <a:t> 넘는 구간에 이상징후 </a:t>
            </a:r>
            <a:r>
              <a:rPr lang="ko-KR" altLang="en-US" sz="1600" dirty="0" smtClean="0"/>
              <a:t>패턴이 </a:t>
            </a:r>
            <a:r>
              <a:rPr lang="ko-KR" altLang="en-US" sz="1600" dirty="0"/>
              <a:t>많이 발생할수록 </a:t>
            </a:r>
            <a:r>
              <a:rPr lang="en-US" altLang="ko-KR" sz="1600" dirty="0"/>
              <a:t>A/B</a:t>
            </a:r>
            <a:r>
              <a:rPr lang="ko-KR" altLang="en-US" sz="1600" dirty="0"/>
              <a:t>의 비율이 증가하여 </a:t>
            </a:r>
            <a:r>
              <a:rPr lang="ko-KR" altLang="en-US" sz="1600" dirty="0" err="1"/>
              <a:t>비지도학습</a:t>
            </a:r>
            <a:r>
              <a:rPr lang="ko-KR" altLang="en-US" sz="1600" dirty="0"/>
              <a:t> 모델이 이상 패턴을 정확하게 </a:t>
            </a:r>
            <a:r>
              <a:rPr lang="ko-KR" altLang="en-US" sz="1600" dirty="0" smtClean="0"/>
              <a:t>감지했다고 </a:t>
            </a:r>
            <a:r>
              <a:rPr lang="ko-KR" altLang="en-US" sz="1600" dirty="0"/>
              <a:t>판단할 수 있다</a:t>
            </a:r>
            <a:r>
              <a:rPr lang="en-US" altLang="ko-KR" sz="1600" dirty="0" smtClean="0"/>
              <a:t>.</a:t>
            </a:r>
          </a:p>
          <a:p>
            <a:pPr marL="298450" indent="-285750">
              <a:lnSpc>
                <a:spcPct val="100000"/>
              </a:lnSpc>
              <a:spcBef>
                <a:spcPts val="555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600" dirty="0"/>
              <a:t>즉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비지도학습</a:t>
            </a:r>
            <a:r>
              <a:rPr lang="ko-KR" altLang="en-US" sz="1600" dirty="0"/>
              <a:t> 기반 </a:t>
            </a:r>
            <a:r>
              <a:rPr lang="ko-KR" altLang="en-US" sz="1600" dirty="0" smtClean="0"/>
              <a:t>모델의 </a:t>
            </a:r>
            <a:r>
              <a:rPr lang="ko-KR" altLang="en-US" sz="1600" dirty="0" err="1"/>
              <a:t>학습결과로</a:t>
            </a:r>
            <a:r>
              <a:rPr lang="ko-KR" altLang="en-US" sz="1600" dirty="0"/>
              <a:t> 도출된 </a:t>
            </a:r>
            <a:r>
              <a:rPr lang="ko-KR" altLang="en-US" sz="1600" dirty="0" err="1"/>
              <a:t>임계값과</a:t>
            </a:r>
            <a:r>
              <a:rPr lang="ko-KR" altLang="en-US" sz="1600" dirty="0"/>
              <a:t> 실제 유압 </a:t>
            </a:r>
            <a:r>
              <a:rPr lang="ko-KR" altLang="en-US" sz="1600" dirty="0" smtClean="0"/>
              <a:t>시스템의 </a:t>
            </a:r>
            <a:r>
              <a:rPr lang="ko-KR" altLang="en-US" sz="1600" dirty="0" err="1"/>
              <a:t>이상상황</a:t>
            </a:r>
            <a:r>
              <a:rPr lang="ko-KR" altLang="en-US" sz="1600" dirty="0"/>
              <a:t> 발생 시점을 비교하여 이상이 발생하기 전에 패턴을 파악하고 설비의 치명적 사고에 대한 발생 이전 조치가 가능한 </a:t>
            </a:r>
            <a:r>
              <a:rPr lang="ko-KR" altLang="en-US" sz="1600" dirty="0" smtClean="0"/>
              <a:t>방법론을 제시한다</a:t>
            </a:r>
            <a:r>
              <a:rPr lang="en-US" altLang="ko-KR" sz="1600" dirty="0" smtClean="0"/>
              <a:t>.</a:t>
            </a:r>
            <a:endParaRPr lang="ko-KR" altLang="ko-KR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57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430474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3. </a:t>
            </a:r>
            <a:r>
              <a:rPr dirty="0" err="1" smtClean="0"/>
              <a:t>연구</a:t>
            </a:r>
            <a:r>
              <a:rPr lang="ko-KR" altLang="en-US" spc="-5" dirty="0" smtClean="0"/>
              <a:t>방법</a:t>
            </a:r>
            <a:r>
              <a:rPr lang="en-US" altLang="ko-KR" spc="-5" dirty="0" smtClean="0"/>
              <a:t>(3.3. </a:t>
            </a:r>
            <a:r>
              <a:rPr lang="ko-KR" altLang="en-US" spc="-5" dirty="0" smtClean="0"/>
              <a:t>분석 결과</a:t>
            </a:r>
            <a:r>
              <a:rPr lang="en-US" altLang="ko-KR" spc="-5" dirty="0" smtClean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2000" dirty="0" smtClean="0"/>
              <a:t>3.3.1 </a:t>
            </a:r>
            <a:r>
              <a:rPr lang="en-US" altLang="ko-KR" sz="2000" dirty="0" err="1"/>
              <a:t>XGBoost</a:t>
            </a:r>
            <a:endParaRPr lang="en-US" altLang="ko-KR" sz="2000" dirty="0"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071447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모형에서 오차에 따른 업데이트 가중치인 </a:t>
            </a:r>
            <a:r>
              <a:rPr kumimoji="0" lang="ko-KR" altLang="ko-KR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학습률은</a:t>
            </a: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0.1로 설정하였고 분류기 (</a:t>
            </a:r>
            <a:r>
              <a:rPr kumimoji="0" lang="ko-KR" altLang="ko-KR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Estimators</a:t>
            </a: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)는 100개로 하였다. 훈련데이터의 학습 오류가 감소하지 않을 경우 모델 학습을 조기에 종결시키는 제약 조건을 통해 모델의 </a:t>
            </a:r>
            <a:r>
              <a:rPr kumimoji="0" lang="ko-KR" altLang="ko-KR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과적합을</a:t>
            </a: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방지하였다. 의사결정나무의 깊이는 5로 설정하였다. 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smtClean="0"/>
              <a:t>&lt;Table 2&gt;</a:t>
            </a:r>
            <a:r>
              <a:rPr lang="ko-KR" altLang="en-US" sz="1200" dirty="0"/>
              <a:t>와 같이 테스트 데이터 셋의 검증 결과 정확도</a:t>
            </a:r>
            <a:r>
              <a:rPr lang="en-US" altLang="ko-KR" sz="1200" dirty="0"/>
              <a:t>(Accuracy)</a:t>
            </a:r>
            <a:r>
              <a:rPr lang="ko-KR" altLang="en-US" sz="1200" dirty="0"/>
              <a:t>가 </a:t>
            </a:r>
            <a:r>
              <a:rPr lang="en-US" altLang="ko-KR" sz="1200" dirty="0"/>
              <a:t>98%, FN</a:t>
            </a:r>
            <a:r>
              <a:rPr lang="ko-KR" altLang="en-US" sz="1200" dirty="0"/>
              <a:t>의 </a:t>
            </a:r>
            <a:r>
              <a:rPr lang="en-US" altLang="ko-KR" sz="1200" dirty="0"/>
              <a:t>F1-Score</a:t>
            </a:r>
            <a:r>
              <a:rPr lang="ko-KR" altLang="en-US" sz="1200" dirty="0"/>
              <a:t>가 </a:t>
            </a:r>
            <a:r>
              <a:rPr lang="en-US" altLang="ko-KR" sz="1200" dirty="0"/>
              <a:t>95%, AUC</a:t>
            </a:r>
            <a:r>
              <a:rPr lang="ko-KR" altLang="en-US" sz="1200" dirty="0"/>
              <a:t>가 </a:t>
            </a:r>
            <a:r>
              <a:rPr lang="en-US" altLang="ko-KR" sz="1200" dirty="0"/>
              <a:t>96%</a:t>
            </a:r>
            <a:r>
              <a:rPr lang="ko-KR" altLang="en-US" sz="1200" dirty="0"/>
              <a:t>로 나타났다</a:t>
            </a:r>
            <a:r>
              <a:rPr lang="en-US" altLang="ko-KR" sz="1200" dirty="0"/>
              <a:t>. </a:t>
            </a:r>
            <a:r>
              <a:rPr lang="en-US" altLang="ko-KR" sz="1200" dirty="0" smtClean="0"/>
              <a:t>&lt;Figure 4&gt;</a:t>
            </a:r>
            <a:r>
              <a:rPr lang="ko-KR" altLang="en-US" sz="1200" dirty="0" smtClean="0"/>
              <a:t>는 </a:t>
            </a:r>
            <a:r>
              <a:rPr lang="en-US" altLang="ko-KR" sz="1200" dirty="0" err="1"/>
              <a:t>XGBoost</a:t>
            </a:r>
            <a:r>
              <a:rPr lang="en-US" altLang="ko-KR" sz="1200" dirty="0"/>
              <a:t> </a:t>
            </a:r>
            <a:r>
              <a:rPr lang="ko-KR" altLang="en-US" sz="1200" dirty="0"/>
              <a:t>모델에서 </a:t>
            </a:r>
            <a:r>
              <a:rPr lang="en-US" altLang="ko-KR" sz="1200" dirty="0"/>
              <a:t>ROC Curve</a:t>
            </a:r>
            <a:r>
              <a:rPr lang="ko-KR" altLang="en-US" sz="1200" dirty="0"/>
              <a:t>를 나타내고 있으며 곡선의 아래 면적인 </a:t>
            </a:r>
            <a:r>
              <a:rPr lang="en-US" altLang="ko-KR" sz="1200" dirty="0"/>
              <a:t>AUC</a:t>
            </a:r>
            <a:r>
              <a:rPr lang="ko-KR" altLang="en-US" sz="1200" dirty="0"/>
              <a:t>가 </a:t>
            </a:r>
            <a:r>
              <a:rPr lang="en-US" altLang="ko-KR" sz="1200" dirty="0"/>
              <a:t>0.96</a:t>
            </a:r>
            <a:r>
              <a:rPr lang="ko-KR" altLang="en-US" sz="1200" dirty="0"/>
              <a:t>임을 확인할 수 있다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164" y="3108562"/>
            <a:ext cx="4686300" cy="34385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64" y="3789040"/>
            <a:ext cx="3681943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4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488080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altLang="ko-KR" dirty="0"/>
              <a:t>3. </a:t>
            </a:r>
            <a:r>
              <a:rPr lang="ko-KR" altLang="en-US" dirty="0"/>
              <a:t>연구</a:t>
            </a:r>
            <a:r>
              <a:rPr lang="ko-KR" altLang="en-US" spc="-5" dirty="0"/>
              <a:t>방법</a:t>
            </a:r>
            <a:r>
              <a:rPr lang="en-US" altLang="ko-KR" spc="-5" dirty="0"/>
              <a:t>(3.3. </a:t>
            </a:r>
            <a:r>
              <a:rPr lang="ko-KR" altLang="en-US" spc="-5" dirty="0"/>
              <a:t>분석 결과</a:t>
            </a:r>
            <a:r>
              <a:rPr lang="en-US" altLang="ko-KR" spc="-5" dirty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2000" dirty="0"/>
              <a:t>3.3.2 </a:t>
            </a:r>
            <a:r>
              <a:rPr lang="en-US" altLang="ko-KR" sz="2000" dirty="0" err="1"/>
              <a:t>LightGBM</a:t>
            </a:r>
            <a:endParaRPr lang="en-US" altLang="ko-KR" sz="2000" dirty="0"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14839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err="1" smtClean="0"/>
              <a:t>LightGBM</a:t>
            </a:r>
            <a:r>
              <a:rPr lang="en-US" altLang="ko-KR" sz="1200" dirty="0" smtClean="0"/>
              <a:t> </a:t>
            </a:r>
            <a:r>
              <a:rPr lang="ko-KR" altLang="en-US" sz="1200" dirty="0"/>
              <a:t>모델은 </a:t>
            </a:r>
            <a:r>
              <a:rPr lang="en-US" altLang="ko-KR" sz="1200" dirty="0" err="1"/>
              <a:t>XGBoost</a:t>
            </a:r>
            <a:r>
              <a:rPr lang="ko-KR" altLang="en-US" sz="1200" dirty="0"/>
              <a:t>와 비슷한 </a:t>
            </a:r>
            <a:r>
              <a:rPr lang="ko-KR" altLang="en-US" sz="1200" dirty="0" err="1"/>
              <a:t>하이퍼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파라미터</a:t>
            </a:r>
            <a:r>
              <a:rPr lang="ko-KR" altLang="en-US" sz="1200" dirty="0"/>
              <a:t> 조건에서 좋은 성능을 보여주었다</a:t>
            </a:r>
            <a:r>
              <a:rPr lang="en-US" altLang="ko-KR" sz="1200" dirty="0"/>
              <a:t>. </a:t>
            </a:r>
            <a:r>
              <a:rPr lang="ko-KR" altLang="en-US" sz="1200" dirty="0" err="1" smtClean="0"/>
              <a:t>학습률을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0.1</a:t>
            </a:r>
            <a:r>
              <a:rPr lang="ko-KR" altLang="en-US" sz="1200" dirty="0"/>
              <a:t>로 설정하고 모형의 </a:t>
            </a:r>
            <a:r>
              <a:rPr lang="ko-KR" altLang="en-US" sz="1200" dirty="0" err="1"/>
              <a:t>분류기를</a:t>
            </a:r>
            <a:r>
              <a:rPr lang="ko-KR" altLang="en-US" sz="1200" dirty="0"/>
              <a:t> </a:t>
            </a:r>
            <a:r>
              <a:rPr lang="en-US" altLang="ko-KR" sz="1200" dirty="0"/>
              <a:t>100</a:t>
            </a:r>
            <a:r>
              <a:rPr lang="ko-KR" altLang="en-US" sz="1200" dirty="0"/>
              <a:t>개 로 설정하였다</a:t>
            </a:r>
            <a:r>
              <a:rPr lang="en-US" altLang="ko-KR" sz="1200" dirty="0"/>
              <a:t>. </a:t>
            </a:r>
            <a:r>
              <a:rPr lang="ko-KR" altLang="en-US" sz="1200" dirty="0"/>
              <a:t>노드의 깊이는 </a:t>
            </a:r>
            <a:r>
              <a:rPr lang="en-US" altLang="ko-KR" sz="1200" dirty="0"/>
              <a:t>4</a:t>
            </a:r>
            <a:r>
              <a:rPr lang="ko-KR" altLang="en-US" sz="1200" dirty="0"/>
              <a:t>로 설정하였다</a:t>
            </a:r>
            <a:r>
              <a:rPr lang="en-US" altLang="ko-KR" sz="1200" dirty="0"/>
              <a:t>. </a:t>
            </a:r>
            <a:r>
              <a:rPr lang="ko-KR" altLang="en-US" sz="1200" dirty="0"/>
              <a:t>특정 변수들이 학습에 중요한 영향력을 </a:t>
            </a:r>
            <a:r>
              <a:rPr lang="ko-KR" altLang="en-US" sz="1200" dirty="0" smtClean="0"/>
              <a:t>행사하였기 </a:t>
            </a:r>
            <a:r>
              <a:rPr lang="ko-KR" altLang="en-US" sz="1200" dirty="0"/>
              <a:t>때문에 의사결정나무를 깊게 생성하지 </a:t>
            </a:r>
            <a:r>
              <a:rPr lang="ko-KR" altLang="en-US" sz="1200" dirty="0" smtClean="0"/>
              <a:t>않더라도 </a:t>
            </a:r>
            <a:r>
              <a:rPr lang="ko-KR" altLang="en-US" sz="1200" dirty="0"/>
              <a:t>높은 예측력을 보여주었다</a:t>
            </a:r>
            <a:r>
              <a:rPr lang="en-US" altLang="ko-KR" sz="1200" dirty="0"/>
              <a:t>. </a:t>
            </a:r>
            <a:endParaRPr lang="en-US" altLang="ko-KR" sz="1200" dirty="0" smtClean="0"/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smtClean="0"/>
              <a:t>&lt;Table 2&gt;</a:t>
            </a:r>
            <a:r>
              <a:rPr lang="ko-KR" altLang="en-US" sz="1200" dirty="0"/>
              <a:t>와 같이 테스트 데이터 셋의 검증 결과 </a:t>
            </a:r>
            <a:r>
              <a:rPr lang="ko-KR" altLang="en-US" sz="1200" dirty="0" smtClean="0"/>
              <a:t>정확도</a:t>
            </a:r>
            <a:r>
              <a:rPr lang="en-US" altLang="ko-KR" sz="1200" dirty="0"/>
              <a:t>(Accuracy)</a:t>
            </a:r>
            <a:r>
              <a:rPr lang="ko-KR" altLang="en-US" sz="1200" dirty="0"/>
              <a:t>가 </a:t>
            </a:r>
            <a:r>
              <a:rPr lang="en-US" altLang="ko-KR" sz="1200" dirty="0"/>
              <a:t>95%, FN</a:t>
            </a:r>
            <a:r>
              <a:rPr lang="ko-KR" altLang="en-US" sz="1200" dirty="0"/>
              <a:t>의 </a:t>
            </a:r>
            <a:r>
              <a:rPr lang="en-US" altLang="ko-KR" sz="1200" dirty="0"/>
              <a:t>F1-Score</a:t>
            </a:r>
            <a:r>
              <a:rPr lang="ko-KR" altLang="en-US" sz="1200" dirty="0"/>
              <a:t>가 </a:t>
            </a:r>
            <a:r>
              <a:rPr lang="en-US" altLang="ko-KR" sz="1200" dirty="0"/>
              <a:t>90%, AUC </a:t>
            </a:r>
            <a:r>
              <a:rPr lang="ko-KR" altLang="en-US" sz="1200" dirty="0"/>
              <a:t>가 </a:t>
            </a:r>
            <a:r>
              <a:rPr lang="en-US" altLang="ko-KR" sz="1200" dirty="0"/>
              <a:t>94%</a:t>
            </a:r>
            <a:r>
              <a:rPr lang="ko-KR" altLang="en-US" sz="1200" dirty="0"/>
              <a:t>로 나타났다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smtClean="0"/>
              <a:t>&lt;Figure 5&gt;</a:t>
            </a:r>
            <a:r>
              <a:rPr lang="ko-KR" altLang="en-US" sz="1200" dirty="0"/>
              <a:t>는 </a:t>
            </a:r>
            <a:r>
              <a:rPr lang="en-US" altLang="ko-KR" sz="1200" dirty="0" err="1" smtClean="0"/>
              <a:t>LightGBM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모델에서 </a:t>
            </a:r>
            <a:r>
              <a:rPr lang="en-US" altLang="ko-KR" sz="1200" dirty="0" smtClean="0"/>
              <a:t>ROC </a:t>
            </a:r>
            <a:r>
              <a:rPr lang="en-US" altLang="ko-KR" sz="1200" dirty="0"/>
              <a:t>Curve</a:t>
            </a:r>
            <a:r>
              <a:rPr lang="ko-KR" altLang="en-US" sz="1200" dirty="0"/>
              <a:t>를 나타내고 있으며 곡선의 아래 면 적인 </a:t>
            </a:r>
            <a:r>
              <a:rPr lang="en-US" altLang="ko-KR" sz="1200" dirty="0"/>
              <a:t>AUC</a:t>
            </a:r>
            <a:r>
              <a:rPr lang="ko-KR" altLang="en-US" sz="1200" dirty="0"/>
              <a:t>가 </a:t>
            </a:r>
            <a:r>
              <a:rPr lang="en-US" altLang="ko-KR" sz="1200" dirty="0"/>
              <a:t>0.94</a:t>
            </a:r>
            <a:r>
              <a:rPr lang="ko-KR" altLang="en-US" sz="1200" dirty="0"/>
              <a:t>임을 확인할 수 있다</a:t>
            </a:r>
            <a:r>
              <a:rPr lang="en-US" altLang="ko-KR" sz="1200" dirty="0"/>
              <a:t>.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64" y="3789040"/>
            <a:ext cx="3681943" cy="15841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3195589"/>
            <a:ext cx="4733925" cy="328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3" name="object 3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 txBox="1"/>
          <p:nvPr/>
        </p:nvSpPr>
        <p:spPr bwMode="auto">
          <a:xfrm>
            <a:off x="411276" y="356742"/>
            <a:ext cx="635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2400" b="1" spc="-25" dirty="0" err="1">
                <a:latin typeface="Malgun Gothic"/>
                <a:cs typeface="Malgun Gothic"/>
              </a:rPr>
              <a:t>목차</a:t>
            </a:r>
            <a:endParaRPr sz="2400" dirty="0">
              <a:latin typeface="Malgun Gothic"/>
              <a:cs typeface="Malgun Gothic"/>
            </a:endParaRPr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/>
          <p:nvPr/>
        </p:nvSpPr>
        <p:spPr bwMode="auto">
          <a:xfrm>
            <a:off x="395536" y="1653666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>
                <a:solidFill>
                  <a:srgbClr val="FFC000"/>
                </a:solidFill>
                <a:latin typeface="Malgun Gothic"/>
                <a:cs typeface="Malgun Gothic"/>
              </a:rPr>
              <a:t>01</a:t>
            </a:r>
            <a:endParaRPr sz="1800">
              <a:latin typeface="Malgun Gothic"/>
              <a:cs typeface="Malgun Gothic"/>
            </a:endParaRPr>
          </a:p>
        </p:txBody>
      </p:sp>
      <p:sp>
        <p:nvSpPr>
          <p:cNvPr id="25" name="object 25"/>
          <p:cNvSpPr txBox="1"/>
          <p:nvPr/>
        </p:nvSpPr>
        <p:spPr bwMode="auto">
          <a:xfrm>
            <a:off x="395536" y="2863953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 dirty="0">
                <a:solidFill>
                  <a:srgbClr val="FFC000"/>
                </a:solidFill>
                <a:latin typeface="Malgun Gothic"/>
                <a:cs typeface="Malgun Gothic"/>
              </a:rPr>
              <a:t>02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29" name="object 29"/>
          <p:cNvSpPr txBox="1"/>
          <p:nvPr/>
        </p:nvSpPr>
        <p:spPr bwMode="auto">
          <a:xfrm>
            <a:off x="750628" y="3145805"/>
            <a:ext cx="2639015" cy="1795363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0"/>
              </a:spcBef>
              <a:defRPr/>
            </a:pPr>
            <a:r>
              <a:rPr sz="1400" dirty="0">
                <a:solidFill>
                  <a:srgbClr val="3A3838"/>
                </a:solidFill>
                <a:latin typeface="Malgun Gothic"/>
                <a:cs typeface="Malgun Gothic"/>
              </a:rPr>
              <a:t>2.1</a:t>
            </a:r>
            <a:r>
              <a:rPr sz="1400" spc="-10" dirty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제조 설비 </a:t>
            </a:r>
            <a:r>
              <a:rPr lang="ko-KR" altLang="en-US" sz="140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이상탐지</a:t>
            </a:r>
            <a:r>
              <a:rPr lang="ko-KR" altLang="en-US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 방법</a:t>
            </a:r>
            <a:endParaRPr sz="1400" dirty="0" smtClean="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  <a:defRPr/>
            </a:pPr>
            <a:r>
              <a:rPr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2.2</a:t>
            </a:r>
            <a:r>
              <a:rPr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XGBoost</a:t>
            </a:r>
            <a:r>
              <a:rPr 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lang="en-US" altLang="ko-KR" sz="1400" spc="-10" dirty="0" smtClean="0">
              <a:solidFill>
                <a:srgbClr val="3A3838"/>
              </a:solidFill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2.3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altLang="ko-KR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LightGBM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2.4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CNN </a:t>
            </a:r>
            <a:r>
              <a:rPr lang="ko-KR" altLang="en-US" sz="1400" spc="-10" dirty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2.5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altLang="ko-KR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Mahalanobis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Distance</a:t>
            </a:r>
            <a:endParaRPr lang="en-US" sz="1400" dirty="0" smtClean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2.6 </a:t>
            </a:r>
            <a:r>
              <a:rPr lang="en-US" altLang="ko-KR" sz="140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2.7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LSTM-</a:t>
            </a:r>
            <a:r>
              <a:rPr lang="en-US" altLang="ko-KR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lang="ko-KR" altLang="en-US" sz="1400" dirty="0">
              <a:latin typeface="Malgun Gothic"/>
              <a:cs typeface="Malgun Gothic"/>
            </a:endParaRPr>
          </a:p>
        </p:txBody>
      </p:sp>
      <p:sp>
        <p:nvSpPr>
          <p:cNvPr id="33" name="object 33"/>
          <p:cNvSpPr txBox="1"/>
          <p:nvPr/>
        </p:nvSpPr>
        <p:spPr bwMode="auto">
          <a:xfrm>
            <a:off x="2915816" y="1676527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 dirty="0">
                <a:solidFill>
                  <a:srgbClr val="FFC000"/>
                </a:solidFill>
                <a:latin typeface="Malgun Gothic"/>
                <a:cs typeface="Malgun Gothic"/>
              </a:rPr>
              <a:t>03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66" name="object 66"/>
          <p:cNvSpPr txBox="1"/>
          <p:nvPr/>
        </p:nvSpPr>
        <p:spPr bwMode="auto">
          <a:xfrm>
            <a:off x="8327263" y="6246919"/>
            <a:ext cx="109855" cy="228600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  <a:defRPr/>
            </a:pPr>
            <a:r>
              <a:rPr sz="1200">
                <a:solidFill>
                  <a:srgbClr val="888888"/>
                </a:solidFill>
                <a:latin typeface="Malgun Gothic"/>
                <a:cs typeface="Malgun Gothic"/>
              </a:rPr>
              <a:t>2</a:t>
            </a:r>
            <a:endParaRPr sz="1200">
              <a:latin typeface="Malgun Gothic"/>
              <a:cs typeface="Malgun Gothic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00133" y="16188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서론</a:t>
            </a:r>
            <a:endParaRPr lang="ko-KR" altLang="en-US" b="1" dirty="0"/>
          </a:p>
        </p:txBody>
      </p:sp>
      <p:sp>
        <p:nvSpPr>
          <p:cNvPr id="69" name="TextBox 68"/>
          <p:cNvSpPr txBox="1"/>
          <p:nvPr/>
        </p:nvSpPr>
        <p:spPr bwMode="auto">
          <a:xfrm>
            <a:off x="674898" y="282595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관련 연구</a:t>
            </a:r>
            <a:endParaRPr lang="ko-KR" altLang="en-US" b="1" dirty="0"/>
          </a:p>
        </p:txBody>
      </p:sp>
      <p:sp>
        <p:nvSpPr>
          <p:cNvPr id="70" name="TextBox 69"/>
          <p:cNvSpPr txBox="1"/>
          <p:nvPr/>
        </p:nvSpPr>
        <p:spPr bwMode="auto">
          <a:xfrm>
            <a:off x="3216886" y="16288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연구방법</a:t>
            </a:r>
            <a:endParaRPr lang="ko-KR" altLang="en-US" b="1" dirty="0"/>
          </a:p>
        </p:txBody>
      </p:sp>
      <p:sp>
        <p:nvSpPr>
          <p:cNvPr id="74" name="object 29"/>
          <p:cNvSpPr txBox="1"/>
          <p:nvPr/>
        </p:nvSpPr>
        <p:spPr bwMode="auto">
          <a:xfrm>
            <a:off x="3287153" y="1916832"/>
            <a:ext cx="3424391" cy="2811026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0"/>
              </a:spcBef>
              <a:defRPr/>
            </a:pPr>
            <a:r>
              <a:rPr lang="en-US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</a:t>
            </a:r>
            <a:r>
              <a:rPr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.1</a:t>
            </a:r>
            <a:r>
              <a:rPr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데이터 셋</a:t>
            </a:r>
            <a:endParaRPr sz="1400" dirty="0" smtClean="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  <a:defRPr/>
            </a:pPr>
            <a:r>
              <a:rPr lang="en-US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</a:t>
            </a:r>
            <a:r>
              <a:rPr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.2</a:t>
            </a:r>
            <a:r>
              <a:rPr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분석 모델 설계</a:t>
            </a:r>
            <a:endParaRPr lang="en-US" altLang="ko-KR" sz="1400" spc="-10" dirty="0" smtClean="0">
              <a:solidFill>
                <a:srgbClr val="3A3838"/>
              </a:solidFill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3.2.1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지도학습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기반 이상 진단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3.2.2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비지도학습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기반 </a:t>
            </a:r>
            <a:r>
              <a:rPr lang="ko-KR" altLang="en-US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이상패턴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감지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분석 결과</a:t>
            </a:r>
            <a:endParaRPr lang="en-US" sz="1400" dirty="0" smtClean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3.3.1 </a:t>
            </a:r>
            <a:r>
              <a:rPr lang="en-US" altLang="ko-KR" sz="140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XGBoost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3.3.2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altLang="ko-KR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LightGBM</a:t>
            </a:r>
            <a:endParaRPr lang="en-US" altLang="ko-KR" sz="1400" spc="-10" dirty="0" smtClean="0">
              <a:solidFill>
                <a:srgbClr val="3A3838"/>
              </a:solidFill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3.3.3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CNN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3.3.4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altLang="ko-KR" sz="1400" spc="-1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Mahalanobis</a:t>
            </a:r>
            <a:r>
              <a:rPr lang="en-US" altLang="ko-KR" sz="1400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 Distance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3.3.5 </a:t>
            </a:r>
            <a:r>
              <a:rPr lang="en-US" altLang="ko-KR" sz="140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lang="ko-KR" altLang="en-US" sz="1400" dirty="0">
              <a:latin typeface="Malgun Gothic"/>
              <a:cs typeface="Malgun Gothic"/>
            </a:endParaRPr>
          </a:p>
          <a:p>
            <a:pPr marL="12700">
              <a:spcBef>
                <a:spcPts val="340"/>
              </a:spcBef>
              <a:defRPr/>
            </a:pPr>
            <a:r>
              <a:rPr lang="en-US" altLang="ko-KR" sz="1400" dirty="0" smtClean="0">
                <a:solidFill>
                  <a:srgbClr val="3A3838"/>
                </a:solidFill>
                <a:latin typeface="Malgun Gothic"/>
                <a:cs typeface="Malgun Gothic"/>
              </a:rPr>
              <a:t>3.3.6 LSTM </a:t>
            </a:r>
            <a:r>
              <a:rPr lang="en-US" altLang="ko-KR" sz="1400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AutoEncoder</a:t>
            </a:r>
            <a:endParaRPr lang="ko-KR" altLang="en-US" sz="1400" dirty="0">
              <a:latin typeface="Malgun Gothic"/>
              <a:cs typeface="Malgun Gothic"/>
            </a:endParaRPr>
          </a:p>
        </p:txBody>
      </p:sp>
      <p:sp>
        <p:nvSpPr>
          <p:cNvPr id="75" name="object 55"/>
          <p:cNvSpPr txBox="1"/>
          <p:nvPr/>
        </p:nvSpPr>
        <p:spPr bwMode="auto">
          <a:xfrm>
            <a:off x="6671721" y="1647675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4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76" name="TextBox 75"/>
          <p:cNvSpPr txBox="1"/>
          <p:nvPr/>
        </p:nvSpPr>
        <p:spPr bwMode="auto">
          <a:xfrm>
            <a:off x="7023070" y="1614504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분석결과 종합</a:t>
            </a:r>
            <a:endParaRPr lang="ko-KR" altLang="en-US" b="1" dirty="0"/>
          </a:p>
        </p:txBody>
      </p:sp>
      <p:sp>
        <p:nvSpPr>
          <p:cNvPr id="77" name="object 55"/>
          <p:cNvSpPr txBox="1"/>
          <p:nvPr/>
        </p:nvSpPr>
        <p:spPr bwMode="auto">
          <a:xfrm>
            <a:off x="6582210" y="4844213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6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78" name="TextBox 77"/>
          <p:cNvSpPr txBox="1"/>
          <p:nvPr/>
        </p:nvSpPr>
        <p:spPr bwMode="auto">
          <a:xfrm>
            <a:off x="6933559" y="481104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참고문헌</a:t>
            </a:r>
            <a:endParaRPr lang="ko-KR" altLang="en-US" b="1" dirty="0"/>
          </a:p>
        </p:txBody>
      </p:sp>
      <p:sp>
        <p:nvSpPr>
          <p:cNvPr id="81" name="object 55"/>
          <p:cNvSpPr txBox="1"/>
          <p:nvPr/>
        </p:nvSpPr>
        <p:spPr bwMode="auto">
          <a:xfrm>
            <a:off x="6611202" y="3245944"/>
            <a:ext cx="290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1800" b="1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5</a:t>
            </a:r>
            <a:endParaRPr sz="1800" dirty="0">
              <a:latin typeface="Malgun Gothic"/>
              <a:cs typeface="Malgun Gothic"/>
            </a:endParaRPr>
          </a:p>
        </p:txBody>
      </p:sp>
      <p:sp>
        <p:nvSpPr>
          <p:cNvPr id="82" name="TextBox 81"/>
          <p:cNvSpPr txBox="1"/>
          <p:nvPr/>
        </p:nvSpPr>
        <p:spPr bwMode="auto">
          <a:xfrm>
            <a:off x="6962551" y="321277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결론</a:t>
            </a:r>
            <a:endParaRPr lang="ko-KR" altLang="en-US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531285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altLang="ko-KR" dirty="0"/>
              <a:t>3. </a:t>
            </a:r>
            <a:r>
              <a:rPr lang="ko-KR" altLang="en-US" dirty="0"/>
              <a:t>연구</a:t>
            </a:r>
            <a:r>
              <a:rPr lang="ko-KR" altLang="en-US" spc="-5" dirty="0"/>
              <a:t>방법</a:t>
            </a:r>
            <a:r>
              <a:rPr lang="en-US" altLang="ko-KR" spc="-5" dirty="0"/>
              <a:t>(3.3. </a:t>
            </a:r>
            <a:r>
              <a:rPr lang="ko-KR" altLang="en-US" spc="-5" dirty="0"/>
              <a:t>분석 결과</a:t>
            </a:r>
            <a:r>
              <a:rPr lang="en-US" altLang="ko-KR" spc="-5" dirty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2000" dirty="0"/>
              <a:t>3.3.3 CNN</a:t>
            </a:r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256113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200" dirty="0" smtClean="0"/>
              <a:t>CNN </a:t>
            </a:r>
            <a:r>
              <a:rPr lang="ko-KR" altLang="en-US" sz="1200" dirty="0" smtClean="0"/>
              <a:t>모델에서는 입력 데이터가 </a:t>
            </a:r>
            <a:r>
              <a:rPr lang="en-US" altLang="ko-KR" sz="1200" dirty="0" smtClean="0"/>
              <a:t>Convolution Layer</a:t>
            </a:r>
            <a:r>
              <a:rPr lang="ko-KR" altLang="en-US" sz="1200" dirty="0" smtClean="0"/>
              <a:t>를 거친 후 </a:t>
            </a:r>
            <a:r>
              <a:rPr lang="en-US" altLang="ko-KR" sz="1200" dirty="0" smtClean="0"/>
              <a:t>FCN(Fully Connected Network) </a:t>
            </a:r>
            <a:r>
              <a:rPr lang="ko-KR" altLang="en-US" sz="1200" dirty="0" smtClean="0"/>
              <a:t>로 연결되도록 </a:t>
            </a:r>
            <a:r>
              <a:rPr lang="en-US" altLang="ko-KR" sz="1200" dirty="0" smtClean="0"/>
              <a:t>Flatten</a:t>
            </a:r>
            <a:r>
              <a:rPr lang="ko-KR" altLang="en-US" sz="1200" dirty="0" smtClean="0"/>
              <a:t>을 수행하였다</a:t>
            </a:r>
            <a:r>
              <a:rPr lang="en-US" altLang="ko-KR" sz="1200" dirty="0" smtClean="0"/>
              <a:t>. Hidden Layer</a:t>
            </a:r>
            <a:r>
              <a:rPr lang="ko-KR" altLang="en-US" sz="1200" dirty="0" smtClean="0"/>
              <a:t>를 거쳐 </a:t>
            </a:r>
            <a:r>
              <a:rPr lang="en-US" altLang="ko-KR" sz="1200" dirty="0" smtClean="0"/>
              <a:t>Global Average Padding </a:t>
            </a:r>
            <a:r>
              <a:rPr lang="ko-KR" altLang="en-US" sz="1200" dirty="0" smtClean="0"/>
              <a:t>이후 </a:t>
            </a:r>
            <a:r>
              <a:rPr lang="en-US" altLang="ko-KR" sz="1200" dirty="0" err="1" smtClean="0"/>
              <a:t>Softmax</a:t>
            </a:r>
            <a:r>
              <a:rPr lang="ko-KR" altLang="en-US" sz="1200" dirty="0" smtClean="0"/>
              <a:t>를 사용한 </a:t>
            </a:r>
            <a:r>
              <a:rPr lang="en-US" altLang="ko-KR" sz="1200" dirty="0" smtClean="0"/>
              <a:t>Output Layer</a:t>
            </a:r>
            <a:r>
              <a:rPr lang="ko-KR" altLang="en-US" sz="1200" dirty="0" smtClean="0"/>
              <a:t>를 통해 </a:t>
            </a:r>
            <a:r>
              <a:rPr lang="ko-KR" altLang="en-US" sz="1200" dirty="0" err="1" smtClean="0"/>
              <a:t>이진분류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확률값을</a:t>
            </a:r>
            <a:r>
              <a:rPr lang="ko-KR" altLang="en-US" sz="1200" dirty="0" smtClean="0"/>
              <a:t> 반환하도록 구성하였다</a:t>
            </a:r>
            <a:r>
              <a:rPr lang="en-US" altLang="ko-KR" sz="1200" dirty="0" smtClean="0"/>
              <a:t>. Epoch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100</a:t>
            </a:r>
            <a:r>
              <a:rPr lang="ko-KR" altLang="en-US" sz="1200" dirty="0" smtClean="0"/>
              <a:t>으로 설정하였으며 </a:t>
            </a:r>
            <a:r>
              <a:rPr lang="en-US" altLang="ko-KR" sz="1200" dirty="0" smtClean="0"/>
              <a:t>Batch size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50</a:t>
            </a:r>
            <a:r>
              <a:rPr lang="ko-KR" altLang="en-US" sz="1200" dirty="0" smtClean="0"/>
              <a:t>으로 설정하였다</a:t>
            </a:r>
            <a:r>
              <a:rPr lang="en-US" altLang="ko-KR" sz="1200" dirty="0" smtClean="0"/>
              <a:t>. Optimizer</a:t>
            </a:r>
            <a:r>
              <a:rPr lang="ko-KR" altLang="en-US" sz="1200" dirty="0" smtClean="0"/>
              <a:t>로서 성능이 좋은 </a:t>
            </a:r>
            <a:r>
              <a:rPr lang="en-US" altLang="ko-KR" sz="1200" dirty="0" smtClean="0"/>
              <a:t>Adam </a:t>
            </a:r>
            <a:r>
              <a:rPr lang="ko-KR" altLang="en-US" sz="1200" dirty="0" smtClean="0"/>
              <a:t>방식을 선택하여 분석을 수행하였다</a:t>
            </a:r>
            <a:r>
              <a:rPr lang="en-US" altLang="ko-KR" sz="1200" dirty="0" smtClean="0"/>
              <a:t>.</a:t>
            </a:r>
            <a:endParaRPr kumimoji="0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smtClean="0"/>
              <a:t>&lt;Table 2&gt;</a:t>
            </a:r>
            <a:r>
              <a:rPr lang="ko-KR" altLang="en-US" sz="1200" dirty="0"/>
              <a:t>와 같이 테스트 데이터 셋의 검증 결과 정확도</a:t>
            </a:r>
            <a:r>
              <a:rPr lang="en-US" altLang="ko-KR" sz="1200" dirty="0"/>
              <a:t>(Accuracy)</a:t>
            </a:r>
            <a:r>
              <a:rPr lang="ko-KR" altLang="en-US" sz="1200" dirty="0"/>
              <a:t>가 </a:t>
            </a:r>
            <a:r>
              <a:rPr lang="en-US" altLang="ko-KR" sz="1200" dirty="0"/>
              <a:t>98%, FN</a:t>
            </a:r>
            <a:r>
              <a:rPr lang="ko-KR" altLang="en-US" sz="1200" dirty="0"/>
              <a:t>의 </a:t>
            </a:r>
            <a:r>
              <a:rPr lang="en-US" altLang="ko-KR" sz="1200" dirty="0"/>
              <a:t>F1-Score</a:t>
            </a:r>
            <a:r>
              <a:rPr lang="ko-KR" altLang="en-US" sz="1200" dirty="0"/>
              <a:t>가 </a:t>
            </a:r>
            <a:r>
              <a:rPr lang="en-US" altLang="ko-KR" sz="1200" dirty="0"/>
              <a:t>95%, AUC</a:t>
            </a:r>
            <a:r>
              <a:rPr lang="ko-KR" altLang="en-US" sz="1200" dirty="0"/>
              <a:t>가 </a:t>
            </a:r>
            <a:r>
              <a:rPr lang="en-US" altLang="ko-KR" sz="1200" dirty="0"/>
              <a:t>96%</a:t>
            </a:r>
            <a:r>
              <a:rPr lang="ko-KR" altLang="en-US" sz="1200" dirty="0"/>
              <a:t>로 나타났다</a:t>
            </a:r>
            <a:r>
              <a:rPr lang="en-US" altLang="ko-KR" sz="1200" dirty="0"/>
              <a:t>. </a:t>
            </a:r>
            <a:r>
              <a:rPr lang="en-US" altLang="ko-KR" sz="1200" dirty="0" smtClean="0"/>
              <a:t>&lt;Figure 6&gt;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CNN </a:t>
            </a:r>
            <a:r>
              <a:rPr lang="ko-KR" altLang="en-US" sz="1200" dirty="0" smtClean="0"/>
              <a:t>모델</a:t>
            </a:r>
            <a:r>
              <a:rPr lang="ko-KR" altLang="en-US" sz="1200" dirty="0"/>
              <a:t>의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ROC Curve</a:t>
            </a:r>
            <a:r>
              <a:rPr lang="ko-KR" altLang="en-US" sz="1200" dirty="0"/>
              <a:t>를 나타내고 있으며 곡선의 아래 면적인 </a:t>
            </a:r>
            <a:r>
              <a:rPr lang="en-US" altLang="ko-KR" sz="1200" dirty="0"/>
              <a:t>AUC</a:t>
            </a:r>
            <a:r>
              <a:rPr lang="ko-KR" altLang="en-US" sz="1200" dirty="0"/>
              <a:t>가 </a:t>
            </a:r>
            <a:r>
              <a:rPr lang="en-US" altLang="ko-KR" sz="1200" dirty="0"/>
              <a:t>0.96</a:t>
            </a:r>
            <a:r>
              <a:rPr lang="ko-KR" altLang="en-US" sz="1200" dirty="0"/>
              <a:t>임을 확인할 수 있다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64" y="3789040"/>
            <a:ext cx="3681943" cy="15841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247" y="3024336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7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531285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altLang="ko-KR" dirty="0"/>
              <a:t>3. </a:t>
            </a:r>
            <a:r>
              <a:rPr lang="ko-KR" altLang="en-US" dirty="0"/>
              <a:t>연구</a:t>
            </a:r>
            <a:r>
              <a:rPr lang="ko-KR" altLang="en-US" spc="-5" dirty="0"/>
              <a:t>방법</a:t>
            </a:r>
            <a:r>
              <a:rPr lang="en-US" altLang="ko-KR" spc="-5" dirty="0"/>
              <a:t>(3.3. </a:t>
            </a:r>
            <a:r>
              <a:rPr lang="ko-KR" altLang="en-US" spc="-5" dirty="0"/>
              <a:t>분석 결과</a:t>
            </a:r>
            <a:r>
              <a:rPr lang="en-US" altLang="ko-KR" spc="-5" dirty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2000" dirty="0"/>
              <a:t>3.3.4 </a:t>
            </a:r>
            <a:r>
              <a:rPr lang="en-US" altLang="ko-KR" sz="2000" dirty="0" err="1"/>
              <a:t>Mahalanobis</a:t>
            </a:r>
            <a:r>
              <a:rPr lang="en-US" altLang="ko-KR" sz="2000" dirty="0"/>
              <a:t> Distance</a:t>
            </a:r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610056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거리로 고차원 센서 데이터의 클러스터 분석을 위해 </a:t>
            </a:r>
            <a:r>
              <a:rPr lang="en-US" altLang="ko-KR" sz="1200" dirty="0" smtClean="0"/>
              <a:t>PCA</a:t>
            </a:r>
            <a:r>
              <a:rPr lang="ko-KR" altLang="en-US" sz="1200" dirty="0" smtClean="0"/>
              <a:t>로 변수의 차원을 축소하였다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센서를 통해 얻은 </a:t>
            </a:r>
            <a:r>
              <a:rPr lang="en-US" altLang="ko-KR" sz="1200" dirty="0" smtClean="0"/>
              <a:t>17</a:t>
            </a:r>
            <a:r>
              <a:rPr lang="ko-KR" altLang="en-US" sz="1200" dirty="0" smtClean="0"/>
              <a:t>가지 </a:t>
            </a:r>
            <a:r>
              <a:rPr lang="ko-KR" altLang="en-US" sz="1200" dirty="0" err="1" smtClean="0"/>
              <a:t>공정값을</a:t>
            </a:r>
            <a:r>
              <a:rPr lang="ko-KR" altLang="en-US" sz="1200" dirty="0" smtClean="0"/>
              <a:t> 두 가지 구성요소로 압축한 뒤 학습데이터를 기반으로 각 클래스의 공분산 행렬을 추정한다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각 데이터 포인트에 대하여 </a:t>
            </a: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거리를 계산한 분포에서 평균으로부터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배 만큼 벗어난 데이터를 </a:t>
            </a:r>
            <a:r>
              <a:rPr lang="ko-KR" altLang="en-US" sz="1200" dirty="0" err="1" smtClean="0"/>
              <a:t>이상치로</a:t>
            </a:r>
            <a:r>
              <a:rPr lang="ko-KR" altLang="en-US" sz="1200" dirty="0" smtClean="0"/>
              <a:t> 판단하도록 통계적 계산에 따라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2.45</a:t>
            </a:r>
            <a:r>
              <a:rPr lang="ko-KR" altLang="en-US" sz="1200" dirty="0" smtClean="0"/>
              <a:t>로 설정하였다</a:t>
            </a:r>
            <a:r>
              <a:rPr lang="en-US" altLang="ko-KR" sz="1200" dirty="0" smtClean="0"/>
              <a:t>.</a:t>
            </a:r>
          </a:p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 smtClean="0"/>
              <a:t>&lt;Figure 7&gt;</a:t>
            </a:r>
            <a:r>
              <a:rPr lang="ko-KR" altLang="en-US" sz="1200" dirty="0" smtClean="0"/>
              <a:t>는 </a:t>
            </a: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거리값을</a:t>
            </a:r>
            <a:r>
              <a:rPr lang="ko-KR" altLang="en-US" sz="1200" dirty="0" smtClean="0"/>
              <a:t> 시간의 흐름에 따라 시각화한 것이다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유압 데이터의 상태가 비정상으로 진단된 데이터 포인트들을 적색으로 표시하여 </a:t>
            </a:r>
            <a:r>
              <a:rPr lang="ko-KR" altLang="en-US" sz="1200" dirty="0" err="1" smtClean="0"/>
              <a:t>이상패턴이</a:t>
            </a:r>
            <a:r>
              <a:rPr lang="ko-KR" altLang="en-US" sz="1200" dirty="0" smtClean="0"/>
              <a:t> 지속적으로 감지되는 구간이 세 </a:t>
            </a:r>
            <a:r>
              <a:rPr lang="ko-KR" altLang="en-US" sz="1200" dirty="0" err="1" smtClean="0"/>
              <a:t>구간임을</a:t>
            </a:r>
            <a:r>
              <a:rPr lang="ko-KR" altLang="en-US" sz="1200" dirty="0" smtClean="0"/>
              <a:t> 확인하였다</a:t>
            </a:r>
            <a:r>
              <a:rPr lang="en-US" altLang="ko-KR" sz="1200" dirty="0" smtClean="0"/>
              <a:t>. 3.2.2</a:t>
            </a:r>
            <a:r>
              <a:rPr lang="ko-KR" altLang="en-US" sz="1200" dirty="0" smtClean="0"/>
              <a:t>에 서 언급한 평가지표에 따르면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데이터 포인트의 </a:t>
            </a: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거리값이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넘는 구간은 </a:t>
            </a:r>
            <a:r>
              <a:rPr lang="en-US" altLang="ko-KR" sz="1200" dirty="0" smtClean="0"/>
              <a:t>13</a:t>
            </a:r>
            <a:r>
              <a:rPr lang="ko-KR" altLang="en-US" sz="1200" dirty="0" smtClean="0"/>
              <a:t>곳이며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초과하여 발견되는 </a:t>
            </a:r>
            <a:r>
              <a:rPr lang="ko-KR" altLang="en-US" sz="1200" dirty="0" err="1" smtClean="0"/>
              <a:t>이상패턴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지속구간은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곳이다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두 지표의 비율은 </a:t>
            </a:r>
            <a:r>
              <a:rPr lang="en-US" altLang="ko-KR" sz="1200" dirty="0" smtClean="0"/>
              <a:t>2/13 </a:t>
            </a:r>
            <a:r>
              <a:rPr lang="ko-KR" altLang="en-US" sz="1200" dirty="0" smtClean="0"/>
              <a:t>로 </a:t>
            </a:r>
            <a:r>
              <a:rPr lang="ko-KR" altLang="en-US" sz="1200" dirty="0" err="1" smtClean="0"/>
              <a:t>마할라노비스</a:t>
            </a:r>
            <a:r>
              <a:rPr lang="ko-KR" altLang="en-US" sz="1200" dirty="0" smtClean="0"/>
              <a:t> 거리를 통한 이상패턴감지 성능은 약 </a:t>
            </a:r>
            <a:r>
              <a:rPr lang="en-US" altLang="ko-KR" sz="1200" dirty="0" smtClean="0"/>
              <a:t>15%</a:t>
            </a:r>
            <a:r>
              <a:rPr lang="ko-KR" altLang="en-US" sz="1200" dirty="0" smtClean="0"/>
              <a:t>이다</a:t>
            </a:r>
            <a:r>
              <a:rPr lang="en-US" altLang="ko-KR" sz="1200" dirty="0" smtClean="0"/>
              <a:t>.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175" y="3717032"/>
            <a:ext cx="481965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9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545686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altLang="ko-KR" dirty="0"/>
              <a:t>3. </a:t>
            </a:r>
            <a:r>
              <a:rPr lang="ko-KR" altLang="en-US" dirty="0"/>
              <a:t>연구</a:t>
            </a:r>
            <a:r>
              <a:rPr lang="ko-KR" altLang="en-US" spc="-5" dirty="0"/>
              <a:t>방법</a:t>
            </a:r>
            <a:r>
              <a:rPr lang="en-US" altLang="ko-KR" spc="-5" dirty="0"/>
              <a:t>(3.3. </a:t>
            </a:r>
            <a:r>
              <a:rPr lang="ko-KR" altLang="en-US" spc="-5" dirty="0"/>
              <a:t>분석 결과</a:t>
            </a:r>
            <a:r>
              <a:rPr lang="en-US" altLang="ko-KR" spc="-5" dirty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2000" dirty="0"/>
              <a:t>3.3.5 </a:t>
            </a:r>
            <a:r>
              <a:rPr lang="en-US" altLang="ko-KR" sz="2000" dirty="0" err="1"/>
              <a:t>AutoEncoder</a:t>
            </a:r>
            <a:endParaRPr lang="en-US" altLang="ko-KR" sz="2000" dirty="0"/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36383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smtClean="0"/>
              <a:t>오토 인코더 신경망 모델에서는 평균제곱오차를 </a:t>
            </a:r>
            <a:r>
              <a:rPr lang="ko-KR" altLang="en-US" sz="1200" dirty="0" err="1" smtClean="0"/>
              <a:t>손실함수로</a:t>
            </a:r>
            <a:r>
              <a:rPr lang="ko-KR" altLang="en-US" sz="1200" dirty="0" smtClean="0"/>
              <a:t> 사용하고 최적화 기법으로 </a:t>
            </a:r>
            <a:r>
              <a:rPr lang="en-US" altLang="ko-KR" sz="1200" dirty="0" smtClean="0"/>
              <a:t>Adam</a:t>
            </a:r>
            <a:r>
              <a:rPr lang="ko-KR" altLang="en-US" sz="1200" dirty="0" smtClean="0"/>
              <a:t>을 설정하였다</a:t>
            </a:r>
            <a:r>
              <a:rPr lang="en-US" altLang="ko-KR" sz="1200" dirty="0" smtClean="0"/>
              <a:t>. Epoch</a:t>
            </a:r>
            <a:r>
              <a:rPr lang="ko-KR" altLang="en-US" sz="1200" dirty="0" smtClean="0"/>
              <a:t>를 </a:t>
            </a:r>
            <a:r>
              <a:rPr lang="en-US" altLang="ko-KR" sz="1200" dirty="0" smtClean="0"/>
              <a:t>100, Batch Size</a:t>
            </a:r>
            <a:r>
              <a:rPr lang="ko-KR" altLang="en-US" sz="1200" dirty="0" smtClean="0"/>
              <a:t>를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으로 하여 학습을 진행하였다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각 데이터 포인트의 평균제곱오차의 </a:t>
            </a:r>
            <a:r>
              <a:rPr lang="ko-KR" altLang="en-US" sz="1200" dirty="0" err="1" smtClean="0"/>
              <a:t>손실값을</a:t>
            </a:r>
            <a:r>
              <a:rPr lang="ko-KR" altLang="en-US" sz="1200" dirty="0" smtClean="0"/>
              <a:t> 계산하여 분포를 시각화한 뒤 평균으로부터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배 이상 벗어난 데이터를 </a:t>
            </a:r>
            <a:r>
              <a:rPr lang="ko-KR" altLang="en-US" sz="1200" dirty="0" err="1" smtClean="0"/>
              <a:t>이상치로</a:t>
            </a:r>
            <a:r>
              <a:rPr lang="ko-KR" altLang="en-US" sz="1200" dirty="0" smtClean="0"/>
              <a:t> 판단하였으며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임계값은</a:t>
            </a:r>
            <a:r>
              <a:rPr lang="ko-KR" altLang="en-US" sz="1200" dirty="0" smtClean="0"/>
              <a:t> 계산에 따라 </a:t>
            </a:r>
            <a:r>
              <a:rPr lang="en-US" altLang="ko-KR" sz="1200" dirty="0" smtClean="0"/>
              <a:t>0.06</a:t>
            </a:r>
            <a:r>
              <a:rPr lang="ko-KR" altLang="en-US" sz="1200" dirty="0" smtClean="0"/>
              <a:t>으로 설정하였다</a:t>
            </a:r>
            <a:r>
              <a:rPr lang="en-US" altLang="ko-KR" sz="1200" dirty="0" smtClean="0"/>
              <a:t>.</a:t>
            </a:r>
          </a:p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 smtClean="0"/>
              <a:t>&lt;Figure 8&gt;</a:t>
            </a:r>
            <a:r>
              <a:rPr lang="ko-KR" altLang="en-US" sz="1200" dirty="0" smtClean="0"/>
              <a:t>은 평균제곱오차 </a:t>
            </a:r>
            <a:r>
              <a:rPr lang="ko-KR" altLang="en-US" sz="1200" dirty="0" err="1" smtClean="0"/>
              <a:t>손실값을</a:t>
            </a:r>
            <a:r>
              <a:rPr lang="ko-KR" altLang="en-US" sz="1200" dirty="0" smtClean="0"/>
              <a:t> 시간의 흐름에 따라 시각화한 것이다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적색 포인트는 유압 데이터의 상태가 비정상으로 진단된 데이터 포인트이다</a:t>
            </a:r>
            <a:r>
              <a:rPr lang="en-US" altLang="ko-KR" sz="1200" dirty="0" smtClean="0"/>
              <a:t>. 3.2.2</a:t>
            </a:r>
            <a:r>
              <a:rPr lang="ko-KR" altLang="en-US" sz="1200" dirty="0" smtClean="0"/>
              <a:t>의 평가지표에 따라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데이터 포인트의 평균제곱오차 </a:t>
            </a:r>
            <a:r>
              <a:rPr lang="ko-KR" altLang="en-US" sz="1200" dirty="0" err="1" smtClean="0"/>
              <a:t>손실값이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넘는 구간은 </a:t>
            </a:r>
            <a:r>
              <a:rPr lang="en-US" altLang="ko-KR" sz="1200" dirty="0" smtClean="0"/>
              <a:t>15</a:t>
            </a:r>
            <a:r>
              <a:rPr lang="ko-KR" altLang="en-US" sz="1200" dirty="0" smtClean="0"/>
              <a:t>곳이며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초과하여 발견되는 </a:t>
            </a:r>
            <a:r>
              <a:rPr lang="ko-KR" altLang="en-US" sz="1200" dirty="0" err="1" smtClean="0"/>
              <a:t>이상패턴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지속구간은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곳이다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두 지표의 비율은 </a:t>
            </a:r>
            <a:r>
              <a:rPr lang="en-US" altLang="ko-KR" sz="1200" dirty="0" smtClean="0"/>
              <a:t>3/15</a:t>
            </a:r>
            <a:r>
              <a:rPr lang="ko-KR" altLang="en-US" sz="1200" dirty="0" smtClean="0"/>
              <a:t>로 오토인코더를 통한 이상패턴감지 성능은 약 </a:t>
            </a:r>
            <a:r>
              <a:rPr lang="en-US" altLang="ko-KR" sz="1200" dirty="0" smtClean="0"/>
              <a:t>20%</a:t>
            </a:r>
            <a:r>
              <a:rPr lang="ko-KR" altLang="en-US" sz="1200" dirty="0" smtClean="0"/>
              <a:t>이다</a:t>
            </a:r>
            <a:r>
              <a:rPr lang="en-US" altLang="ko-KR" sz="1200" dirty="0" smtClean="0"/>
              <a:t>.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512" y="3789040"/>
            <a:ext cx="4752975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567289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altLang="ko-KR" dirty="0"/>
              <a:t>3. </a:t>
            </a:r>
            <a:r>
              <a:rPr lang="ko-KR" altLang="en-US" dirty="0"/>
              <a:t>연구</a:t>
            </a:r>
            <a:r>
              <a:rPr lang="ko-KR" altLang="en-US" spc="-5" dirty="0"/>
              <a:t>방법</a:t>
            </a:r>
            <a:r>
              <a:rPr lang="en-US" altLang="ko-KR" spc="-5" dirty="0"/>
              <a:t>(3.3. </a:t>
            </a:r>
            <a:r>
              <a:rPr lang="ko-KR" altLang="en-US" spc="-5" dirty="0"/>
              <a:t>분석 결과</a:t>
            </a:r>
            <a:r>
              <a:rPr lang="en-US" altLang="ko-KR" spc="-5" dirty="0"/>
              <a:t>)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22" name="object 22"/>
          <p:cNvSpPr txBox="1"/>
          <p:nvPr/>
        </p:nvSpPr>
        <p:spPr bwMode="auto">
          <a:xfrm>
            <a:off x="813610" y="966596"/>
            <a:ext cx="5486582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en-US" altLang="ko-KR" sz="2000" dirty="0"/>
              <a:t>3.3.6 LSTM </a:t>
            </a:r>
            <a:r>
              <a:rPr lang="en-US" altLang="ko-KR" sz="2000" dirty="0" err="1"/>
              <a:t>AutoEncoder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25" name="object 19"/>
          <p:cNvSpPr txBox="1"/>
          <p:nvPr/>
        </p:nvSpPr>
        <p:spPr bwMode="auto">
          <a:xfrm>
            <a:off x="539552" y="1539366"/>
            <a:ext cx="8352927" cy="154850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200" dirty="0" smtClean="0"/>
              <a:t>LSTM </a:t>
            </a:r>
            <a:r>
              <a:rPr lang="ko-KR" altLang="en-US" sz="1200" dirty="0" err="1" smtClean="0"/>
              <a:t>오토인코더</a:t>
            </a:r>
            <a:r>
              <a:rPr lang="ko-KR" altLang="en-US" sz="1200" dirty="0" smtClean="0"/>
              <a:t> 신경망 모델은 각 </a:t>
            </a:r>
            <a:r>
              <a:rPr lang="en-US" altLang="ko-KR" sz="1200" dirty="0" smtClean="0"/>
              <a:t>Cell</a:t>
            </a:r>
            <a:r>
              <a:rPr lang="ko-KR" altLang="en-US" sz="1200" dirty="0" smtClean="0"/>
              <a:t>을 </a:t>
            </a:r>
            <a:r>
              <a:rPr lang="en-US" altLang="ko-KR" sz="1200" dirty="0" smtClean="0"/>
              <a:t>LSTM Cell</a:t>
            </a:r>
            <a:r>
              <a:rPr lang="ko-KR" altLang="en-US" sz="1200" dirty="0" smtClean="0"/>
              <a:t>로 구성하여 센서 데이터의 </a:t>
            </a:r>
            <a:r>
              <a:rPr lang="ko-KR" altLang="en-US" sz="1200" dirty="0" err="1" smtClean="0"/>
              <a:t>시계열</a:t>
            </a:r>
            <a:r>
              <a:rPr lang="ko-KR" altLang="en-US" sz="1200" dirty="0" smtClean="0"/>
              <a:t> 특성을 반영하였다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활성화함수로 </a:t>
            </a:r>
            <a:r>
              <a:rPr lang="en-US" altLang="ko-KR" sz="1200" dirty="0" err="1" smtClean="0"/>
              <a:t>ReLU</a:t>
            </a:r>
            <a:r>
              <a:rPr lang="ko-KR" altLang="en-US" sz="1200" dirty="0" smtClean="0"/>
              <a:t>를 사용하였으며 평균제곱오차를 </a:t>
            </a:r>
            <a:r>
              <a:rPr lang="ko-KR" altLang="en-US" sz="1200" dirty="0" err="1" smtClean="0"/>
              <a:t>손실함수로</a:t>
            </a:r>
            <a:r>
              <a:rPr lang="ko-KR" altLang="en-US" sz="1200" dirty="0" smtClean="0"/>
              <a:t> 사용하고 최적화 기법으로 </a:t>
            </a:r>
            <a:r>
              <a:rPr lang="en-US" altLang="ko-KR" sz="1200" dirty="0" smtClean="0"/>
              <a:t>Adam</a:t>
            </a:r>
            <a:r>
              <a:rPr lang="ko-KR" altLang="en-US" sz="1200" dirty="0" smtClean="0"/>
              <a:t>을 설정하였다</a:t>
            </a:r>
            <a:r>
              <a:rPr lang="en-US" altLang="ko-KR" sz="1200" dirty="0" smtClean="0"/>
              <a:t>. Epoch</a:t>
            </a:r>
            <a:r>
              <a:rPr lang="ko-KR" altLang="en-US" sz="1200" dirty="0" smtClean="0"/>
              <a:t>를 </a:t>
            </a:r>
            <a:r>
              <a:rPr lang="en-US" altLang="ko-KR" sz="1200" dirty="0" smtClean="0"/>
              <a:t>100, Batch Size</a:t>
            </a:r>
            <a:r>
              <a:rPr lang="ko-KR" altLang="en-US" sz="1200" dirty="0" smtClean="0"/>
              <a:t>를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으로 하여 학습 조건을 </a:t>
            </a:r>
            <a:r>
              <a:rPr lang="en-US" altLang="ko-KR" sz="1200" dirty="0" smtClean="0"/>
              <a:t>3.3.5</a:t>
            </a:r>
            <a:r>
              <a:rPr lang="ko-KR" altLang="en-US" sz="1200" dirty="0" smtClean="0"/>
              <a:t>의 </a:t>
            </a:r>
            <a:r>
              <a:rPr lang="ko-KR" altLang="en-US" sz="1200" dirty="0" err="1" smtClean="0"/>
              <a:t>오토인코더</a:t>
            </a:r>
            <a:r>
              <a:rPr lang="ko-KR" altLang="en-US" sz="1200" dirty="0" smtClean="0"/>
              <a:t> 모델과 일치시켰다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각 데이터 포인트의 평균제곱오차의 </a:t>
            </a:r>
            <a:r>
              <a:rPr lang="ko-KR" altLang="en-US" sz="1200" dirty="0" err="1" smtClean="0"/>
              <a:t>손실값을</a:t>
            </a:r>
            <a:r>
              <a:rPr lang="ko-KR" altLang="en-US" sz="1200" dirty="0" smtClean="0"/>
              <a:t> 계산하여 분포를 시각화한 뒤 평균으로부터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배 이상 벗어난 데이터를 </a:t>
            </a:r>
            <a:r>
              <a:rPr lang="ko-KR" altLang="en-US" sz="1200" dirty="0" err="1" smtClean="0"/>
              <a:t>이상치로</a:t>
            </a:r>
            <a:r>
              <a:rPr lang="ko-KR" altLang="en-US" sz="1200" dirty="0" smtClean="0"/>
              <a:t> 판단하였으며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임계값은</a:t>
            </a:r>
            <a:r>
              <a:rPr lang="ko-KR" altLang="en-US" sz="1200" dirty="0" smtClean="0"/>
              <a:t> 계산에 따라 </a:t>
            </a:r>
            <a:r>
              <a:rPr lang="en-US" altLang="ko-KR" sz="1200" dirty="0" smtClean="0"/>
              <a:t>0.05</a:t>
            </a:r>
            <a:r>
              <a:rPr lang="ko-KR" altLang="en-US" sz="1200" dirty="0" smtClean="0"/>
              <a:t>로 설정하였다</a:t>
            </a:r>
            <a:r>
              <a:rPr lang="en-US" altLang="ko-KR" sz="1200" dirty="0" smtClean="0"/>
              <a:t>.</a:t>
            </a:r>
          </a:p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sz="1200" dirty="0" smtClean="0"/>
              <a:t>&lt;Figure 9&gt;</a:t>
            </a:r>
            <a:r>
              <a:rPr lang="ko-KR" altLang="en-US" sz="1200" dirty="0" smtClean="0"/>
              <a:t>은 평균제곱오차 </a:t>
            </a:r>
            <a:r>
              <a:rPr lang="ko-KR" altLang="en-US" sz="1200" dirty="0" err="1" smtClean="0"/>
              <a:t>손실값을</a:t>
            </a:r>
            <a:r>
              <a:rPr lang="ko-KR" altLang="en-US" sz="1200" dirty="0" smtClean="0"/>
              <a:t> 시간의 흐름에 따라 시각화한 것이다</a:t>
            </a:r>
            <a:r>
              <a:rPr lang="en-US" altLang="ko-KR" sz="1200" dirty="0" smtClean="0"/>
              <a:t>. 3.2.2</a:t>
            </a:r>
            <a:r>
              <a:rPr lang="ko-KR" altLang="en-US" sz="1200" dirty="0" smtClean="0"/>
              <a:t>의 평가지표에 따라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데이터 포인트의 평균제곱오차 </a:t>
            </a:r>
            <a:r>
              <a:rPr lang="ko-KR" altLang="en-US" sz="1200" dirty="0" err="1" smtClean="0"/>
              <a:t>손실값이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넘는 구간은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곳이며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임계값을</a:t>
            </a:r>
            <a:r>
              <a:rPr lang="ko-KR" altLang="en-US" sz="1200" dirty="0" smtClean="0"/>
              <a:t> 초과하여 발견되는 </a:t>
            </a:r>
            <a:r>
              <a:rPr lang="ko-KR" altLang="en-US" sz="1200" dirty="0" err="1" smtClean="0"/>
              <a:t>이상패턴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지속구간은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곳이다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두 지표의 비율은 </a:t>
            </a:r>
            <a:r>
              <a:rPr lang="en-US" altLang="ko-KR" sz="1200" dirty="0" smtClean="0"/>
              <a:t>3/4</a:t>
            </a:r>
            <a:r>
              <a:rPr lang="ko-KR" altLang="en-US" sz="1200" dirty="0" smtClean="0"/>
              <a:t>로 오토인코더를 통한 이상패턴감지 성능은 약 </a:t>
            </a:r>
            <a:r>
              <a:rPr lang="en-US" altLang="ko-KR" sz="1200" dirty="0" smtClean="0"/>
              <a:t>75%</a:t>
            </a:r>
            <a:r>
              <a:rPr lang="ko-KR" altLang="en-US" sz="1200" dirty="0" smtClean="0"/>
              <a:t>이다</a:t>
            </a:r>
            <a:r>
              <a:rPr lang="en-US" altLang="ko-KR" sz="1200" dirty="0" smtClean="0"/>
              <a:t>.</a:t>
            </a:r>
            <a:endParaRPr lang="ko-KR" altLang="ko-KR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325" y="3585616"/>
            <a:ext cx="47053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5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4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22781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분석결과 종합</a:t>
            </a: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293312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4. </a:t>
            </a:r>
            <a:r>
              <a:rPr lang="ko-KR" altLang="en-US" dirty="0" smtClean="0"/>
              <a:t>분석결과 종합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9" name="object 59"/>
          <p:cNvSpPr txBox="1"/>
          <p:nvPr/>
        </p:nvSpPr>
        <p:spPr bwMode="auto">
          <a:xfrm>
            <a:off x="813611" y="966596"/>
            <a:ext cx="5054533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ko-KR" altLang="en-US" sz="2000" dirty="0">
                <a:latin typeface="Wingdings"/>
                <a:cs typeface="Wingdings"/>
              </a:rPr>
              <a:t></a:t>
            </a:r>
            <a:r>
              <a:rPr lang="ko-KR" altLang="en-US" sz="2000" spc="480" dirty="0">
                <a:latin typeface="Times New Roman"/>
                <a:cs typeface="Times New Roman"/>
              </a:rPr>
              <a:t> </a:t>
            </a:r>
            <a:r>
              <a:rPr lang="ko-KR" altLang="en-US" sz="2000" b="1" spc="-2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지도학습</a:t>
            </a:r>
            <a:r>
              <a:rPr lang="ko-KR" altLang="en-US" sz="2000" b="1" spc="-25" dirty="0" smtClean="0">
                <a:solidFill>
                  <a:srgbClr val="3A3838"/>
                </a:solidFill>
                <a:latin typeface="Malgun Gothic"/>
                <a:cs typeface="Malgun Gothic"/>
              </a:rPr>
              <a:t> 기반 </a:t>
            </a:r>
            <a:r>
              <a:rPr lang="ko-KR" altLang="en-US" sz="2000" b="1" spc="-2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이상진단</a:t>
            </a:r>
            <a:r>
              <a:rPr lang="ko-KR" altLang="en-US" sz="2000" b="1" spc="-25" dirty="0" smtClean="0">
                <a:solidFill>
                  <a:srgbClr val="3A3838"/>
                </a:solidFill>
                <a:latin typeface="Malgun Gothic"/>
                <a:cs typeface="Malgun Gothic"/>
              </a:rPr>
              <a:t> 분류 예측</a:t>
            </a:r>
            <a:endParaRPr sz="2000" dirty="0">
              <a:latin typeface="Malgun Gothic"/>
              <a:cs typeface="Malgun Gothic"/>
            </a:endParaRPr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821" y="2564904"/>
            <a:ext cx="4638675" cy="3657600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683568" y="1556792"/>
            <a:ext cx="83529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지도학습</a:t>
            </a:r>
            <a:r>
              <a:rPr lang="ko-KR" altLang="en-US" b="1" dirty="0" smtClean="0"/>
              <a:t> 기반 </a:t>
            </a:r>
            <a:r>
              <a:rPr lang="ko-KR" altLang="en-US" b="1" dirty="0" err="1" smtClean="0"/>
              <a:t>이상진단</a:t>
            </a:r>
            <a:r>
              <a:rPr lang="ko-KR" altLang="en-US" b="1" dirty="0" smtClean="0"/>
              <a:t> 분류 예측에서 </a:t>
            </a:r>
            <a:r>
              <a:rPr lang="en-US" altLang="ko-KR" b="1" dirty="0" err="1" smtClean="0"/>
              <a:t>LightGBM</a:t>
            </a:r>
            <a:r>
              <a:rPr lang="ko-KR" altLang="en-US" b="1" dirty="0" smtClean="0"/>
              <a:t>의 가장 우수한 성능을 보였다</a:t>
            </a:r>
            <a:r>
              <a:rPr lang="en-US" altLang="ko-KR" b="1" dirty="0" smtClean="0"/>
              <a:t>.</a:t>
            </a:r>
          </a:p>
          <a:p>
            <a:r>
              <a:rPr lang="ko-KR" altLang="en-US" dirty="0" err="1" smtClean="0"/>
              <a:t>지도학습</a:t>
            </a:r>
            <a:r>
              <a:rPr lang="ko-KR" altLang="en-US" dirty="0" smtClean="0"/>
              <a:t> 기반 </a:t>
            </a:r>
            <a:r>
              <a:rPr lang="ko-KR" altLang="en-US" dirty="0" err="1" smtClean="0"/>
              <a:t>이상진단</a:t>
            </a:r>
            <a:r>
              <a:rPr lang="ko-KR" altLang="en-US" dirty="0" smtClean="0"/>
              <a:t> 모델을 통해 센서 데이터의 값에 따른 설비의 불안정성 여부를 정확하게 예측할 수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또한 예측모델로부터 변수중요도를 도출하여 고장을 예방하고 설비의 안정적인 운영 및 관리에 중요한 역할을 하는 </a:t>
            </a:r>
            <a:r>
              <a:rPr lang="ko-KR" altLang="en-US" dirty="0" err="1" smtClean="0"/>
              <a:t>공정변수를</a:t>
            </a:r>
            <a:r>
              <a:rPr lang="ko-KR" altLang="en-US" dirty="0" smtClean="0"/>
              <a:t> 확인할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66" name="그림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31116" y="3601616"/>
            <a:ext cx="3681943" cy="15841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4. </a:t>
            </a:r>
            <a:r>
              <a:rPr lang="ko-KR" altLang="en-US" dirty="0" smtClean="0"/>
              <a:t>분석결과 종합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9" name="object 59"/>
          <p:cNvSpPr txBox="1"/>
          <p:nvPr/>
        </p:nvSpPr>
        <p:spPr bwMode="auto">
          <a:xfrm>
            <a:off x="813611" y="966596"/>
            <a:ext cx="5054533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ko-KR" altLang="en-US" sz="2000" dirty="0">
                <a:latin typeface="Wingdings"/>
                <a:cs typeface="Wingdings"/>
              </a:rPr>
              <a:t></a:t>
            </a:r>
            <a:r>
              <a:rPr lang="ko-KR" altLang="en-US" sz="2000" spc="480" dirty="0">
                <a:latin typeface="Times New Roman"/>
                <a:cs typeface="Times New Roman"/>
              </a:rPr>
              <a:t> </a:t>
            </a:r>
            <a:r>
              <a:rPr lang="ko-KR" altLang="en-US" sz="2000" b="1" spc="-2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비지도학습</a:t>
            </a:r>
            <a:r>
              <a:rPr lang="ko-KR" altLang="en-US" sz="2000" b="1" spc="-25" dirty="0" smtClean="0">
                <a:solidFill>
                  <a:srgbClr val="3A3838"/>
                </a:solidFill>
                <a:latin typeface="Malgun Gothic"/>
                <a:cs typeface="Malgun Gothic"/>
              </a:rPr>
              <a:t> 기반 이상 패턴 감지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83568" y="1556792"/>
            <a:ext cx="83529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비지도학습</a:t>
            </a:r>
            <a:r>
              <a:rPr lang="ko-KR" altLang="en-US" b="1" dirty="0" smtClean="0"/>
              <a:t> 기반 이상 패턴 감지에서는 </a:t>
            </a:r>
            <a:r>
              <a:rPr lang="en-US" altLang="ko-KR" b="1" dirty="0" smtClean="0"/>
              <a:t>LSTM-</a:t>
            </a:r>
            <a:r>
              <a:rPr lang="en-US" altLang="ko-KR" b="1" dirty="0" err="1" smtClean="0"/>
              <a:t>Autoencoder</a:t>
            </a:r>
            <a:r>
              <a:rPr lang="en-US" altLang="ko-KR" b="1" dirty="0" smtClean="0"/>
              <a:t> (LSTM-AE) </a:t>
            </a:r>
            <a:r>
              <a:rPr lang="ko-KR" altLang="en-US" b="1" dirty="0" smtClean="0"/>
              <a:t>가 </a:t>
            </a:r>
            <a:r>
              <a:rPr lang="ko-KR" altLang="en-US" b="1" dirty="0" err="1" smtClean="0"/>
              <a:t>이상패턴을</a:t>
            </a:r>
            <a:r>
              <a:rPr lang="ko-KR" altLang="en-US" b="1" dirty="0" smtClean="0"/>
              <a:t> 가장 정확하게 감지하는 것으로 확인되었다</a:t>
            </a:r>
            <a:r>
              <a:rPr lang="en-US" altLang="ko-KR" b="1" dirty="0" smtClean="0"/>
              <a:t>.</a:t>
            </a:r>
          </a:p>
          <a:p>
            <a:r>
              <a:rPr lang="ko-KR" altLang="en-US" dirty="0" smtClean="0"/>
              <a:t>이상패턴구간이 발견되는 횟수와 데이터 포인트의 평균제곱오차 </a:t>
            </a:r>
            <a:r>
              <a:rPr lang="ko-KR" altLang="en-US" dirty="0" err="1" smtClean="0"/>
              <a:t>손실값이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임계값을</a:t>
            </a:r>
            <a:r>
              <a:rPr lang="ko-KR" altLang="en-US" dirty="0" smtClean="0"/>
              <a:t> 넘는 구간의 비율을 계산하였을 때 </a:t>
            </a:r>
            <a:r>
              <a:rPr lang="en-US" altLang="ko-KR" dirty="0" smtClean="0"/>
              <a:t>LSTM-AE </a:t>
            </a:r>
            <a:r>
              <a:rPr lang="ko-KR" altLang="en-US" dirty="0" smtClean="0"/>
              <a:t>모델은 </a:t>
            </a:r>
            <a:r>
              <a:rPr lang="en-US" altLang="ko-KR" dirty="0" smtClean="0"/>
              <a:t>75%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이상탐지</a:t>
            </a:r>
            <a:r>
              <a:rPr lang="ko-KR" altLang="en-US" dirty="0" smtClean="0"/>
              <a:t> 성능을 보여주었다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지도학습을</a:t>
            </a:r>
            <a:r>
              <a:rPr lang="ko-KR" altLang="en-US" dirty="0" smtClean="0"/>
              <a:t> 기반으로 하는 </a:t>
            </a:r>
            <a:r>
              <a:rPr lang="ko-KR" altLang="en-US" dirty="0" err="1" smtClean="0"/>
              <a:t>이상진단과</a:t>
            </a:r>
            <a:r>
              <a:rPr lang="ko-KR" altLang="en-US" dirty="0" smtClean="0"/>
              <a:t> 달리 </a:t>
            </a:r>
            <a:r>
              <a:rPr lang="en-US" altLang="ko-KR" dirty="0" smtClean="0"/>
              <a:t>LSTM-AE </a:t>
            </a:r>
            <a:r>
              <a:rPr lang="ko-KR" altLang="en-US" dirty="0" smtClean="0"/>
              <a:t>모델을 활용한 </a:t>
            </a:r>
            <a:r>
              <a:rPr lang="ko-KR" altLang="en-US" dirty="0" err="1" smtClean="0"/>
              <a:t>비지도학습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이상진단</a:t>
            </a:r>
            <a:r>
              <a:rPr lang="ko-KR" altLang="en-US" dirty="0" smtClean="0"/>
              <a:t> 모델은 데이터의 </a:t>
            </a:r>
            <a:r>
              <a:rPr lang="ko-KR" altLang="en-US" dirty="0" err="1" smtClean="0"/>
              <a:t>시계열</a:t>
            </a:r>
            <a:r>
              <a:rPr lang="ko-KR" altLang="en-US" dirty="0" smtClean="0"/>
              <a:t> 특성을 반영하여 </a:t>
            </a:r>
            <a:r>
              <a:rPr lang="ko-KR" altLang="en-US" dirty="0" err="1" smtClean="0"/>
              <a:t>이상패턴이</a:t>
            </a:r>
            <a:r>
              <a:rPr lang="ko-KR" altLang="en-US" dirty="0" smtClean="0"/>
              <a:t> 시작되는 시점을 예측할 수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비지도 모델 학습을 통해 손실 값이 </a:t>
            </a:r>
            <a:r>
              <a:rPr lang="ko-KR" altLang="en-US" dirty="0" err="1" smtClean="0"/>
              <a:t>임계값을</a:t>
            </a:r>
            <a:r>
              <a:rPr lang="ko-KR" altLang="en-US" dirty="0" smtClean="0"/>
              <a:t> 넘어가는 시점을 알 수 있으므로 설비 시스템의 점검 시기를 진단하는 의사결정 과정에 활용될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19325" y="4142115"/>
            <a:ext cx="4705350" cy="229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05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4. </a:t>
            </a:r>
            <a:r>
              <a:rPr lang="ko-KR" altLang="en-US" dirty="0" smtClean="0"/>
              <a:t>분석결과 종합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9" name="object 59"/>
          <p:cNvSpPr txBox="1"/>
          <p:nvPr/>
        </p:nvSpPr>
        <p:spPr bwMode="auto">
          <a:xfrm>
            <a:off x="813611" y="966596"/>
            <a:ext cx="5054533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ko-KR" altLang="en-US" sz="2000" dirty="0">
                <a:latin typeface="Wingdings"/>
                <a:cs typeface="Wingdings"/>
              </a:rPr>
              <a:t></a:t>
            </a:r>
            <a:r>
              <a:rPr lang="ko-KR" altLang="en-US" sz="2000" spc="480" dirty="0">
                <a:latin typeface="Times New Roman"/>
                <a:cs typeface="Times New Roman"/>
              </a:rPr>
              <a:t> </a:t>
            </a:r>
            <a:r>
              <a:rPr lang="ko-KR" altLang="en-US" sz="2000" b="1" spc="-2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지도학습</a:t>
            </a:r>
            <a:r>
              <a:rPr lang="ko-KR" altLang="en-US" sz="2000" b="1" spc="-25" dirty="0" smtClean="0">
                <a:solidFill>
                  <a:srgbClr val="3A3838"/>
                </a:solidFill>
                <a:latin typeface="Malgun Gothic"/>
                <a:cs typeface="Malgun Gothic"/>
              </a:rPr>
              <a:t> 모델과 </a:t>
            </a:r>
            <a:r>
              <a:rPr lang="ko-KR" altLang="en-US" sz="2000" b="1" spc="-2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비지도학습</a:t>
            </a:r>
            <a:r>
              <a:rPr lang="ko-KR" altLang="en-US" sz="2000" b="1" spc="-25" dirty="0" smtClean="0">
                <a:solidFill>
                  <a:srgbClr val="3A3838"/>
                </a:solidFill>
                <a:latin typeface="Malgun Gothic"/>
                <a:cs typeface="Malgun Gothic"/>
              </a:rPr>
              <a:t> 모델 종합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83568" y="1556792"/>
            <a:ext cx="83529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/>
              <a:t>지도학습</a:t>
            </a:r>
            <a:r>
              <a:rPr lang="ko-KR" altLang="en-US" sz="1600" dirty="0" smtClean="0"/>
              <a:t> 모델과 </a:t>
            </a:r>
            <a:r>
              <a:rPr lang="ko-KR" altLang="en-US" sz="1600" dirty="0" err="1" smtClean="0"/>
              <a:t>비지도학습</a:t>
            </a:r>
            <a:r>
              <a:rPr lang="ko-KR" altLang="en-US" sz="1600" dirty="0" smtClean="0"/>
              <a:t> 모델을 종합해 보면</a:t>
            </a:r>
            <a:r>
              <a:rPr lang="en-US" altLang="ko-KR" sz="1600" dirty="0" smtClean="0"/>
              <a:t>, PS1</a:t>
            </a:r>
            <a:r>
              <a:rPr lang="ko-KR" altLang="en-US" sz="1600" dirty="0" smtClean="0"/>
              <a:t>과 </a:t>
            </a:r>
            <a:r>
              <a:rPr lang="en-US" altLang="ko-KR" sz="1600" dirty="0" smtClean="0"/>
              <a:t>PS2 </a:t>
            </a:r>
            <a:r>
              <a:rPr lang="ko-KR" altLang="en-US" sz="1600" dirty="0" err="1" smtClean="0"/>
              <a:t>공정값을</a:t>
            </a:r>
            <a:r>
              <a:rPr lang="ko-KR" altLang="en-US" sz="1600" dirty="0" smtClean="0"/>
              <a:t> 모니터링하고 전체 센서 데이터의 </a:t>
            </a:r>
            <a:r>
              <a:rPr lang="ko-KR" altLang="en-US" sz="1600" dirty="0" err="1" smtClean="0"/>
              <a:t>설비값이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LSTM-AE </a:t>
            </a:r>
            <a:r>
              <a:rPr lang="ko-KR" altLang="en-US" sz="1600" dirty="0" smtClean="0"/>
              <a:t>모델의 임계 값을 넘어가지 않도록 관리해야한다는 결론을 내릴 수 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또한 </a:t>
            </a:r>
            <a:r>
              <a:rPr lang="ko-KR" altLang="en-US" sz="1600" dirty="0" err="1" smtClean="0"/>
              <a:t>이상패턴이</a:t>
            </a:r>
            <a:r>
              <a:rPr lang="ko-KR" altLang="en-US" sz="1600" dirty="0" smtClean="0"/>
              <a:t> 나타나는 것을 예방하기 위해 전체 센서 데이터의 </a:t>
            </a:r>
            <a:r>
              <a:rPr lang="ko-KR" altLang="en-US" sz="1600" dirty="0" err="1" smtClean="0"/>
              <a:t>설비값이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LSTM-AE </a:t>
            </a:r>
            <a:r>
              <a:rPr lang="ko-KR" altLang="en-US" sz="1600" dirty="0" smtClean="0"/>
              <a:t>모델의 </a:t>
            </a:r>
            <a:r>
              <a:rPr lang="ko-KR" altLang="en-US" sz="1600" dirty="0" err="1" smtClean="0"/>
              <a:t>임계값을</a:t>
            </a:r>
            <a:r>
              <a:rPr lang="ko-KR" altLang="en-US" sz="1600" dirty="0" smtClean="0"/>
              <a:t> 넘어갈 때 설비 시스템의 점검이 필요하다는 진단을 내릴 수 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따라서 </a:t>
            </a:r>
            <a:r>
              <a:rPr lang="ko-KR" altLang="en-US" sz="1600" dirty="0" err="1" smtClean="0"/>
              <a:t>지도학습</a:t>
            </a:r>
            <a:r>
              <a:rPr lang="ko-KR" altLang="en-US" sz="1600" dirty="0" smtClean="0"/>
              <a:t> 기반 </a:t>
            </a:r>
            <a:r>
              <a:rPr lang="ko-KR" altLang="en-US" sz="1600" dirty="0" err="1" smtClean="0"/>
              <a:t>이상진단</a:t>
            </a:r>
            <a:r>
              <a:rPr lang="ko-KR" altLang="en-US" sz="1600" dirty="0" smtClean="0"/>
              <a:t> 분류와 비지도 학습 기반 </a:t>
            </a:r>
            <a:r>
              <a:rPr lang="ko-KR" altLang="en-US" sz="1600" dirty="0" err="1" smtClean="0"/>
              <a:t>이상패턴</a:t>
            </a:r>
            <a:r>
              <a:rPr lang="ko-KR" altLang="en-US" sz="1600" dirty="0" smtClean="0"/>
              <a:t> 감지를 통해 이상의 원인이 되어 관리가 필요한 공정을 파악하고 이상 패턴이 감지되는 시점을 예측할 수 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4932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5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8515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결론</a:t>
            </a: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57409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4. </a:t>
            </a:r>
            <a:r>
              <a:rPr lang="ko-KR" altLang="en-US" dirty="0" smtClean="0"/>
              <a:t>결론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2" name="TextBox 61"/>
          <p:cNvSpPr txBox="1"/>
          <p:nvPr/>
        </p:nvSpPr>
        <p:spPr>
          <a:xfrm>
            <a:off x="411276" y="1380832"/>
            <a:ext cx="85532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본 논문은 유압 시스템에 부착된 다중 센서 데이터를 대상으로 </a:t>
            </a:r>
            <a:r>
              <a:rPr lang="ko-KR" altLang="en-US" dirty="0" err="1" smtClean="0"/>
              <a:t>머신러닝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기반의 제조 설비 </a:t>
            </a:r>
            <a:r>
              <a:rPr lang="ko-KR" altLang="en-US" dirty="0" err="1" smtClean="0"/>
              <a:t>이상탐지</a:t>
            </a:r>
            <a:r>
              <a:rPr lang="ko-KR" altLang="en-US" dirty="0" smtClean="0"/>
              <a:t> 모델 설계를 제안하였다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지도학습으로 설비의 상태 </a:t>
            </a:r>
            <a:r>
              <a:rPr lang="ko-KR" altLang="en-US" dirty="0" err="1" smtClean="0"/>
              <a:t>이상감지</a:t>
            </a:r>
            <a:r>
              <a:rPr lang="en-US" altLang="ko-KR" dirty="0" smtClean="0"/>
              <a:t>(Fault Detection)</a:t>
            </a:r>
            <a:r>
              <a:rPr lang="ko-KR" altLang="en-US" dirty="0" smtClean="0"/>
              <a:t>을 정확하게 수행하고 비지도학습으로 설비의 이상 감지</a:t>
            </a:r>
            <a:r>
              <a:rPr lang="en-US" altLang="ko-KR" dirty="0" smtClean="0"/>
              <a:t>(Anomaly </a:t>
            </a:r>
            <a:r>
              <a:rPr lang="en-US" altLang="ko-KR" dirty="0" err="1" smtClean="0"/>
              <a:t>Detec</a:t>
            </a:r>
            <a:r>
              <a:rPr lang="en-US" altLang="ko-KR" dirty="0" smtClean="0"/>
              <a:t> –</a:t>
            </a:r>
            <a:r>
              <a:rPr lang="en-US" altLang="ko-KR" dirty="0" err="1" smtClean="0"/>
              <a:t>tion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수행하여 </a:t>
            </a:r>
            <a:r>
              <a:rPr lang="ko-KR" altLang="en-US" dirty="0" err="1" smtClean="0"/>
              <a:t>이상패턴을</a:t>
            </a:r>
            <a:r>
              <a:rPr lang="ko-KR" altLang="en-US" dirty="0" smtClean="0"/>
              <a:t> 진단하였다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지도학습</a:t>
            </a:r>
            <a:r>
              <a:rPr lang="ko-KR" altLang="en-US" dirty="0" smtClean="0"/>
              <a:t> 기반 </a:t>
            </a:r>
            <a:r>
              <a:rPr lang="ko-KR" altLang="en-US" dirty="0" err="1" smtClean="0"/>
              <a:t>분류기법인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XGBoost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LightGBM</a:t>
            </a:r>
            <a:r>
              <a:rPr lang="en-US" altLang="ko-KR" dirty="0" smtClean="0"/>
              <a:t>, CNN</a:t>
            </a:r>
            <a:r>
              <a:rPr lang="ko-KR" altLang="en-US" dirty="0" smtClean="0"/>
              <a:t>을 활용하여 모델의 성능을 비교하였으며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비지도학습으로 </a:t>
            </a:r>
            <a:r>
              <a:rPr lang="ko-KR" altLang="en-US" dirty="0" err="1" smtClean="0"/>
              <a:t>임계값을</a:t>
            </a:r>
            <a:r>
              <a:rPr lang="ko-KR" altLang="en-US" dirty="0" smtClean="0"/>
              <a:t> 설정하여 이상 패턴을 감지하는 </a:t>
            </a:r>
            <a:r>
              <a:rPr lang="en-US" altLang="ko-KR" dirty="0" err="1" smtClean="0"/>
              <a:t>Mahalanobis</a:t>
            </a:r>
            <a:r>
              <a:rPr lang="en-US" altLang="ko-KR" dirty="0" smtClean="0"/>
              <a:t> Distance, </a:t>
            </a:r>
            <a:r>
              <a:rPr lang="en-US" altLang="ko-KR" dirty="0" err="1" smtClean="0"/>
              <a:t>Autoencoder</a:t>
            </a:r>
            <a:r>
              <a:rPr lang="en-US" altLang="ko-KR" dirty="0" smtClean="0"/>
              <a:t>, LSTM-</a:t>
            </a:r>
            <a:r>
              <a:rPr lang="en-US" altLang="ko-KR" dirty="0" err="1" smtClean="0"/>
              <a:t>Autoencoder</a:t>
            </a:r>
            <a:r>
              <a:rPr lang="ko-KR" altLang="en-US" dirty="0" smtClean="0"/>
              <a:t>를 사용해 모델의 </a:t>
            </a:r>
            <a:r>
              <a:rPr lang="ko-KR" altLang="en-US" dirty="0" err="1" smtClean="0"/>
              <a:t>이상감지</a:t>
            </a:r>
            <a:r>
              <a:rPr lang="ko-KR" altLang="en-US" dirty="0" smtClean="0"/>
              <a:t> 성능을 비교하였다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LightGBM</a:t>
            </a:r>
            <a:r>
              <a:rPr lang="ko-KR" altLang="en-US" dirty="0" smtClean="0"/>
              <a:t>이 설비의 상태이상감지 </a:t>
            </a:r>
            <a:r>
              <a:rPr lang="en-US" altLang="ko-KR" dirty="0" smtClean="0"/>
              <a:t>(Fault Detection)</a:t>
            </a:r>
            <a:r>
              <a:rPr lang="ko-KR" altLang="en-US" dirty="0" smtClean="0"/>
              <a:t>를 가장 정확하게 수행하였으며</a:t>
            </a:r>
            <a:r>
              <a:rPr lang="en-US" altLang="ko-KR" dirty="0" smtClean="0"/>
              <a:t>, LSTM-</a:t>
            </a:r>
            <a:r>
              <a:rPr lang="en-US" altLang="ko-KR" dirty="0" err="1" smtClean="0"/>
              <a:t>Autoencoder</a:t>
            </a:r>
            <a:r>
              <a:rPr lang="ko-KR" altLang="en-US" dirty="0" smtClean="0"/>
              <a:t>가 설비의 </a:t>
            </a:r>
            <a:r>
              <a:rPr lang="ko-KR" altLang="en-US" dirty="0" err="1" smtClean="0"/>
              <a:t>이상패턴</a:t>
            </a:r>
            <a:r>
              <a:rPr lang="ko-KR" altLang="en-US" dirty="0" smtClean="0"/>
              <a:t> 감지 </a:t>
            </a:r>
            <a:r>
              <a:rPr lang="en-US" altLang="ko-KR" dirty="0" smtClean="0"/>
              <a:t>(Anomaly Detection)</a:t>
            </a:r>
            <a:r>
              <a:rPr lang="ko-KR" altLang="en-US" dirty="0" smtClean="0"/>
              <a:t>를 정확하게 수행한 것으로 나타났다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520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>
                <a:solidFill>
                  <a:srgbClr val="FFC000"/>
                </a:solidFill>
                <a:latin typeface="Malgun Gothic"/>
                <a:cs typeface="Malgun Gothic"/>
              </a:rPr>
              <a:t>01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8515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서론</a:t>
            </a:r>
            <a:endParaRPr lang="ko-KR" altLang="en-US" sz="26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/>
              <a:t>4. </a:t>
            </a:r>
            <a:r>
              <a:rPr lang="ko-KR" altLang="en-US" dirty="0" smtClean="0"/>
              <a:t>결론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2" name="TextBox 61"/>
          <p:cNvSpPr txBox="1"/>
          <p:nvPr/>
        </p:nvSpPr>
        <p:spPr>
          <a:xfrm>
            <a:off x="411276" y="1124744"/>
            <a:ext cx="855321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본 연구에서 활용한 데이터는 정상과 비정상이 구분되는 레이블이 있는 데이터셋으로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실제 제조현장에서 발생하는 데이터의 경우 </a:t>
            </a:r>
            <a:r>
              <a:rPr lang="ko-KR" altLang="en-US" dirty="0" err="1" smtClean="0"/>
              <a:t>사후분석을</a:t>
            </a:r>
            <a:r>
              <a:rPr lang="ko-KR" altLang="en-US" dirty="0" smtClean="0"/>
              <a:t> 통해 레이블을 기입하는 절차가 필요하다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또한 제조설비마다 데이터의 특성이 다를 수 있으므로 분석결과가 달라질 수 있다는 한계점이 있다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하지만 데이터 관점에서 분석을 통한 </a:t>
            </a:r>
            <a:r>
              <a:rPr lang="ko-KR" altLang="en-US" dirty="0" err="1" smtClean="0"/>
              <a:t>이상탐지를</a:t>
            </a:r>
            <a:r>
              <a:rPr lang="ko-KR" altLang="en-US" dirty="0" smtClean="0"/>
              <a:t> 수행하므로 다가오는 스마트팩토리의 고도화에 기여할 수 있으며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제조 설비 </a:t>
            </a:r>
            <a:r>
              <a:rPr lang="ko-KR" altLang="en-US" dirty="0" err="1" smtClean="0"/>
              <a:t>예지보수를</a:t>
            </a:r>
            <a:r>
              <a:rPr lang="ko-KR" altLang="en-US" dirty="0" smtClean="0"/>
              <a:t> 포함한 다양한 산업분야에 적용될 가능성이 있다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또한 다중 센서 데이터를 통해 유압 시스템의 비정상적인 패턴을 탐지하여 장비의 이상이 발생하기 전의 패턴을 파악하고 설비의 치명적 사고 발생에 대한 사전 조치를 가능하게 한다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보다 정확하고 실용성 있는 예측 시스템을 구축하기 위해 다양한 분야에서의 </a:t>
            </a:r>
            <a:r>
              <a:rPr lang="ko-KR" altLang="en-US" dirty="0" err="1" smtClean="0"/>
              <a:t>시계열</a:t>
            </a:r>
            <a:r>
              <a:rPr lang="ko-KR" altLang="en-US" dirty="0" smtClean="0"/>
              <a:t> 센서 데이터로 예측 시스템을 검증해야 하며 설비의 상태가 다중 클래스로 진단되는 경우 </a:t>
            </a:r>
            <a:r>
              <a:rPr lang="ko-KR" altLang="en-US" dirty="0" err="1" smtClean="0"/>
              <a:t>이상패턴을</a:t>
            </a:r>
            <a:r>
              <a:rPr lang="ko-KR" altLang="en-US" dirty="0" smtClean="0"/>
              <a:t> 어떻게 감지할 것인가에 관한 연구를 지속적으로 수행할 필요가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414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6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15183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참고문헌</a:t>
            </a: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53536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dirty="0" smtClean="0"/>
              <a:t>6</a:t>
            </a:r>
            <a:r>
              <a:rPr dirty="0" smtClean="0"/>
              <a:t>. </a:t>
            </a:r>
            <a:r>
              <a:rPr lang="ko-KR" altLang="en-US" dirty="0" smtClean="0"/>
              <a:t>참고문헌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5" name="object 55"/>
          <p:cNvSpPr txBox="1"/>
          <p:nvPr/>
        </p:nvSpPr>
        <p:spPr bwMode="auto">
          <a:xfrm>
            <a:off x="411277" y="966596"/>
            <a:ext cx="8481204" cy="53097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en-US" altLang="ko-KR" sz="2000" dirty="0"/>
              <a:t>[1] Schwab, K. (2017). The fourth industrial revolution. Currency</a:t>
            </a:r>
            <a:r>
              <a:rPr lang="en-US" altLang="ko-KR" sz="20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2</a:t>
            </a:r>
            <a:r>
              <a:rPr lang="en-US" altLang="ko-KR" sz="2000" dirty="0" smtClean="0"/>
              <a:t>] Lee </a:t>
            </a:r>
            <a:r>
              <a:rPr lang="en-US" altLang="ko-KR" sz="2000" dirty="0"/>
              <a:t>Sang Hyun, Jang Yoon Jong, Kim Sang Hun,. (2018). Germany’s Industry 4.0 Strategy Spreading Development Trend and Policy Implications (2018-327). Korea Institute for Industrial Economics &amp; Trade. </a:t>
            </a:r>
            <a:endParaRPr lang="en-US" altLang="ko-KR" sz="2000" dirty="0" smtClean="0"/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3] Chang </a:t>
            </a:r>
            <a:r>
              <a:rPr lang="en-US" altLang="ko-KR" sz="2000" dirty="0" err="1"/>
              <a:t>Youl</a:t>
            </a:r>
            <a:r>
              <a:rPr lang="en-US" altLang="ko-KR" sz="2000" dirty="0"/>
              <a:t> Choi. (2017). The Fourth Industrial Revolution and Development Strategies and Implications of e-Business Companies. The e-Business Studies, 18(3), 39-54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4] </a:t>
            </a:r>
            <a:r>
              <a:rPr lang="en-US" altLang="ko-KR" sz="2000" dirty="0" err="1"/>
              <a:t>Seunghee</a:t>
            </a:r>
            <a:r>
              <a:rPr lang="en-US" altLang="ko-KR" sz="2000" dirty="0"/>
              <a:t> Lee, Jun </a:t>
            </a:r>
            <a:r>
              <a:rPr lang="en-US" altLang="ko-KR" sz="2000" dirty="0" err="1"/>
              <a:t>Geol</a:t>
            </a:r>
            <a:r>
              <a:rPr lang="en-US" altLang="ko-KR" sz="2000" dirty="0"/>
              <a:t> </a:t>
            </a:r>
            <a:r>
              <a:rPr lang="en-US" altLang="ko-KR" sz="2000" dirty="0" err="1"/>
              <a:t>Baek</a:t>
            </a:r>
            <a:r>
              <a:rPr lang="en-US" altLang="ko-KR" sz="2000" dirty="0"/>
              <a:t>. (2021). Manufacturing Process Anomaly Detection Using Adversarial </a:t>
            </a:r>
            <a:r>
              <a:rPr lang="en-US" altLang="ko-KR" sz="2000" dirty="0" err="1"/>
              <a:t>Autoencoder</a:t>
            </a:r>
            <a:r>
              <a:rPr lang="en-US" altLang="ko-KR" sz="2000" dirty="0"/>
              <a:t> with Multiple Discriminator. Journal of the Korea Institute of Industrial Engineers, 47(2), 217-223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5] </a:t>
            </a:r>
            <a:r>
              <a:rPr lang="en-US" altLang="ko-KR" sz="2000" dirty="0" err="1"/>
              <a:t>Gaddam</a:t>
            </a:r>
            <a:r>
              <a:rPr lang="en-US" altLang="ko-KR" sz="2000" dirty="0"/>
              <a:t>, A., Wilkin, T., </a:t>
            </a:r>
            <a:r>
              <a:rPr lang="en-US" altLang="ko-KR" sz="2000" dirty="0" err="1"/>
              <a:t>Angelova</a:t>
            </a:r>
            <a:r>
              <a:rPr lang="en-US" altLang="ko-KR" sz="2000" dirty="0"/>
              <a:t>, M., &amp; </a:t>
            </a:r>
            <a:r>
              <a:rPr lang="en-US" altLang="ko-KR" sz="2000" dirty="0" err="1"/>
              <a:t>Gaddam</a:t>
            </a:r>
            <a:r>
              <a:rPr lang="en-US" altLang="ko-KR" sz="2000" dirty="0"/>
              <a:t>, J. (2020). Detecting sensor faults, anomalies and outliers in the internet of things: A survey on the challenges and solutions. Electronics, 9(3), 511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6] </a:t>
            </a:r>
            <a:r>
              <a:rPr lang="en-US" altLang="ko-KR" sz="2000" dirty="0" err="1"/>
              <a:t>Sehyug</a:t>
            </a:r>
            <a:r>
              <a:rPr lang="en-US" altLang="ko-KR" sz="2000" dirty="0"/>
              <a:t> Kwon. (2020). Anomaly Detection of Big Time Series Data Using Machine Learning. Journal of Society of Korea Industrial and Systems Engineering, 43(2), 33-38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96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dirty="0" smtClean="0"/>
              <a:t>6</a:t>
            </a:r>
            <a:r>
              <a:rPr dirty="0" smtClean="0"/>
              <a:t>. </a:t>
            </a:r>
            <a:r>
              <a:rPr lang="ko-KR" altLang="en-US" dirty="0" smtClean="0"/>
              <a:t>참고문헌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5" name="object 55"/>
          <p:cNvSpPr txBox="1"/>
          <p:nvPr/>
        </p:nvSpPr>
        <p:spPr bwMode="auto">
          <a:xfrm>
            <a:off x="411277" y="966596"/>
            <a:ext cx="8481204" cy="49891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  <a:defRPr/>
            </a:pPr>
            <a:r>
              <a:rPr lang="en-US" altLang="ko-KR" sz="2000" dirty="0"/>
              <a:t>[7] </a:t>
            </a:r>
            <a:r>
              <a:rPr lang="en-US" altLang="ko-KR" sz="2000" dirty="0" err="1"/>
              <a:t>Mihui</a:t>
            </a:r>
            <a:r>
              <a:rPr lang="en-US" altLang="ko-KR" sz="2000" dirty="0"/>
              <a:t> Kim, </a:t>
            </a:r>
            <a:r>
              <a:rPr lang="en-US" altLang="ko-KR" sz="2000" dirty="0" err="1"/>
              <a:t>Gihun</a:t>
            </a:r>
            <a:r>
              <a:rPr lang="en-US" altLang="ko-KR" sz="2000" dirty="0"/>
              <a:t> Lee. (2020). Anomaly Data Detection Using Machine Learning in </a:t>
            </a:r>
            <a:r>
              <a:rPr lang="en-US" altLang="ko-KR" sz="2000" dirty="0" err="1"/>
              <a:t>Crowdsensing</a:t>
            </a:r>
            <a:r>
              <a:rPr lang="en-US" altLang="ko-KR" sz="2000" dirty="0"/>
              <a:t> System. Journal of IKEEE, 24(2), 104-114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8] </a:t>
            </a:r>
            <a:r>
              <a:rPr lang="en-US" altLang="ko-KR" sz="2000" dirty="0" err="1"/>
              <a:t>Geonkyo</a:t>
            </a:r>
            <a:r>
              <a:rPr lang="en-US" altLang="ko-KR" sz="2000" dirty="0"/>
              <a:t> Hong, </a:t>
            </a:r>
            <a:r>
              <a:rPr lang="en-US" altLang="ko-KR" sz="2000" dirty="0" err="1"/>
              <a:t>Jeonghoon</a:t>
            </a:r>
            <a:r>
              <a:rPr lang="en-US" altLang="ko-KR" sz="2000" dirty="0"/>
              <a:t> Choi, </a:t>
            </a:r>
            <a:r>
              <a:rPr lang="en-US" altLang="ko-KR" sz="2000" dirty="0" err="1"/>
              <a:t>Dongjun</a:t>
            </a:r>
            <a:r>
              <a:rPr lang="en-US" altLang="ko-KR" sz="2000" dirty="0"/>
              <a:t> Suh. (2020). A Study on the Design of Time Series Data-based Deep Learning Model for Detecting Machine Abnormalities. Proceeding of Symposium of the Korean Institute of communications and Information Sciences, 887-888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9] </a:t>
            </a:r>
            <a:r>
              <a:rPr lang="en-US" altLang="ko-KR" sz="2000" dirty="0" err="1"/>
              <a:t>Jooyeon</a:t>
            </a:r>
            <a:r>
              <a:rPr lang="en-US" altLang="ko-KR" sz="2000" dirty="0"/>
              <a:t> Lee, Ki Yong Lee. (2021). An Anomalous Sequence Detection Method Based on An Extended LSTM </a:t>
            </a:r>
            <a:r>
              <a:rPr lang="en-US" altLang="ko-KR" sz="2000" dirty="0" err="1"/>
              <a:t>Autoencoder</a:t>
            </a:r>
            <a:r>
              <a:rPr lang="en-US" altLang="ko-KR" sz="2000" dirty="0"/>
              <a:t>. The Journal of Society for e-Business Studies, 26(1), 127-140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10] </a:t>
            </a:r>
            <a:r>
              <a:rPr lang="en-US" altLang="ko-KR" sz="2000" dirty="0" err="1"/>
              <a:t>Jooyeon</a:t>
            </a:r>
            <a:r>
              <a:rPr lang="en-US" altLang="ko-KR" sz="2000" dirty="0"/>
              <a:t> Lee, Ki Yong Lee. (2021). An Effective Detection Method of Anomalous Sequences Considering the Occurrence Order and Time Interval of the Elements. Journal of KIISE, 48(4), 469-478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11] </a:t>
            </a:r>
            <a:r>
              <a:rPr lang="en-US" altLang="ko-KR" sz="2000" dirty="0" err="1"/>
              <a:t>Jin</a:t>
            </a:r>
            <a:r>
              <a:rPr lang="en-US" altLang="ko-KR" sz="2000" dirty="0"/>
              <a:t>, S., Zhang, Z., Chen, G., </a:t>
            </a:r>
            <a:r>
              <a:rPr lang="en-US" altLang="ko-KR" sz="2000" dirty="0" err="1"/>
              <a:t>Chakrabarty</a:t>
            </a:r>
            <a:r>
              <a:rPr lang="en-US" altLang="ko-KR" sz="2000" dirty="0"/>
              <a:t>, K., &amp; </a:t>
            </a:r>
            <a:r>
              <a:rPr lang="en-US" altLang="ko-KR" sz="2000" dirty="0" err="1"/>
              <a:t>Gu</a:t>
            </a:r>
            <a:r>
              <a:rPr lang="en-US" altLang="ko-KR" sz="2000" dirty="0"/>
              <a:t>, X. (2016). Anomaly-Detection-Based Failure Prediction in a Core Router System. In Proc. International Conference on Advances in System Testing and Validation Lifecycle (VALID</a:t>
            </a:r>
            <a:r>
              <a:rPr lang="en-US" altLang="ko-KR" sz="2000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19958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dirty="0" smtClean="0"/>
              <a:t>6</a:t>
            </a:r>
            <a:r>
              <a:rPr dirty="0" smtClean="0"/>
              <a:t>. </a:t>
            </a:r>
            <a:r>
              <a:rPr lang="ko-KR" altLang="en-US" dirty="0" smtClean="0"/>
              <a:t>참고문헌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5" name="object 55"/>
          <p:cNvSpPr txBox="1"/>
          <p:nvPr/>
        </p:nvSpPr>
        <p:spPr bwMode="auto">
          <a:xfrm>
            <a:off x="411277" y="966596"/>
            <a:ext cx="8481204" cy="49891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  <a:defRPr/>
            </a:pPr>
            <a:r>
              <a:rPr lang="en-US" altLang="ko-KR" sz="2000" dirty="0"/>
              <a:t>[12] Tan, P. N., Steinbach, M., &amp; Kumar, V. (2005). Introduction to data mining.1st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13] Chen, T., &amp; </a:t>
            </a:r>
            <a:r>
              <a:rPr lang="en-US" altLang="ko-KR" sz="2000" dirty="0" err="1"/>
              <a:t>Guestrin</a:t>
            </a:r>
            <a:r>
              <a:rPr lang="en-US" altLang="ko-KR" sz="2000" dirty="0"/>
              <a:t>, C. (2016, August). </a:t>
            </a:r>
            <a:r>
              <a:rPr lang="en-US" altLang="ko-KR" sz="2000" dirty="0" err="1"/>
              <a:t>Xgboost</a:t>
            </a:r>
            <a:r>
              <a:rPr lang="en-US" altLang="ko-KR" sz="2000" dirty="0"/>
              <a:t>: A scalable tree boosting system. In Proceedings of the 22nd </a:t>
            </a:r>
            <a:r>
              <a:rPr lang="en-US" altLang="ko-KR" sz="2000" dirty="0" err="1"/>
              <a:t>acm</a:t>
            </a:r>
            <a:r>
              <a:rPr lang="en-US" altLang="ko-KR" sz="2000" dirty="0"/>
              <a:t> </a:t>
            </a:r>
            <a:r>
              <a:rPr lang="en-US" altLang="ko-KR" sz="2000" dirty="0" err="1"/>
              <a:t>sigkdd</a:t>
            </a:r>
            <a:r>
              <a:rPr lang="en-US" altLang="ko-KR" sz="2000" dirty="0"/>
              <a:t> international conference on knowledge discovery and data mining (pp. 785-794</a:t>
            </a:r>
            <a:r>
              <a:rPr lang="en-US" altLang="ko-KR" sz="2000" dirty="0" smtClean="0"/>
              <a:t>).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14] </a:t>
            </a:r>
            <a:r>
              <a:rPr lang="en-US" altLang="ko-KR" sz="2000" dirty="0" err="1"/>
              <a:t>Guolin</a:t>
            </a:r>
            <a:r>
              <a:rPr lang="en-US" altLang="ko-KR" sz="2000" dirty="0"/>
              <a:t> </a:t>
            </a:r>
            <a:r>
              <a:rPr lang="en-US" altLang="ko-KR" sz="2000" dirty="0" err="1"/>
              <a:t>Ke</a:t>
            </a:r>
            <a:r>
              <a:rPr lang="en-US" altLang="ko-KR" sz="2000" dirty="0"/>
              <a:t>, Qi </a:t>
            </a:r>
            <a:r>
              <a:rPr lang="en-US" altLang="ko-KR" sz="2000" dirty="0" err="1"/>
              <a:t>Meng</a:t>
            </a:r>
            <a:r>
              <a:rPr lang="en-US" altLang="ko-KR" sz="2000" dirty="0"/>
              <a:t>, Thomas Finley, </a:t>
            </a:r>
            <a:r>
              <a:rPr lang="en-US" altLang="ko-KR" sz="2000" dirty="0" err="1"/>
              <a:t>Taifeng</a:t>
            </a:r>
            <a:r>
              <a:rPr lang="en-US" altLang="ko-KR" sz="2000" dirty="0"/>
              <a:t> Wang, Wei Chen, </a:t>
            </a:r>
            <a:r>
              <a:rPr lang="en-US" altLang="ko-KR" sz="2000" dirty="0" err="1"/>
              <a:t>Weidong</a:t>
            </a:r>
            <a:r>
              <a:rPr lang="en-US" altLang="ko-KR" sz="2000" dirty="0"/>
              <a:t> Ma, </a:t>
            </a:r>
            <a:r>
              <a:rPr lang="en-US" altLang="ko-KR" sz="2000" dirty="0" err="1"/>
              <a:t>Qiwei</a:t>
            </a:r>
            <a:r>
              <a:rPr lang="en-US" altLang="ko-KR" sz="2000" dirty="0"/>
              <a:t> Ye, Tie-Yan Liu. (2017). </a:t>
            </a:r>
            <a:r>
              <a:rPr lang="en-US" altLang="ko-KR" sz="2000" dirty="0" err="1"/>
              <a:t>Lightgbm</a:t>
            </a:r>
            <a:r>
              <a:rPr lang="en-US" altLang="ko-KR" sz="2000" dirty="0"/>
              <a:t>: A highly efficient gradient boosting decision tree. Advances in </a:t>
            </a:r>
            <a:r>
              <a:rPr lang="en-US" altLang="ko-KR" sz="2000" dirty="0" err="1" smtClean="0"/>
              <a:t>neu-ral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information processing systems, 30, 3146- 3154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15] Cho </a:t>
            </a:r>
            <a:r>
              <a:rPr lang="en-US" altLang="ko-KR" sz="2000" dirty="0" err="1"/>
              <a:t>Jaeyoung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Joo</a:t>
            </a:r>
            <a:r>
              <a:rPr lang="en-US" altLang="ko-KR" sz="2000" dirty="0"/>
              <a:t> </a:t>
            </a:r>
            <a:r>
              <a:rPr lang="en-US" altLang="ko-KR" sz="2000" dirty="0" err="1"/>
              <a:t>Jihwan</a:t>
            </a:r>
            <a:r>
              <a:rPr lang="en-US" altLang="ko-KR" sz="2000" dirty="0"/>
              <a:t>, Han </a:t>
            </a:r>
            <a:r>
              <a:rPr lang="en-US" altLang="ko-KR" sz="2000" dirty="0" err="1"/>
              <a:t>Ingoo</a:t>
            </a:r>
            <a:r>
              <a:rPr lang="en-US" altLang="ko-KR" sz="2000" dirty="0"/>
              <a:t>. (2021). The Prediction of Export Credit Guarantee Accident using Machine Learning. Journal of Intelligence and Information Systems, 20(1), 83-102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16] </a:t>
            </a:r>
            <a:r>
              <a:rPr lang="en-US" altLang="ko-KR" sz="2000" dirty="0" err="1"/>
              <a:t>Wonwoo</a:t>
            </a:r>
            <a:r>
              <a:rPr lang="en-US" altLang="ko-KR" sz="2000" dirty="0"/>
              <a:t> Nam, </a:t>
            </a:r>
            <a:r>
              <a:rPr lang="en-US" altLang="ko-KR" sz="2000" dirty="0" err="1"/>
              <a:t>Byung</a:t>
            </a:r>
            <a:r>
              <a:rPr lang="en-US" altLang="ko-KR" sz="2000" dirty="0"/>
              <a:t> </a:t>
            </a:r>
            <a:r>
              <a:rPr lang="en-US" altLang="ko-KR" sz="2000" dirty="0" err="1"/>
              <a:t>Wook</a:t>
            </a:r>
            <a:r>
              <a:rPr lang="en-US" altLang="ko-KR" sz="2000" dirty="0"/>
              <a:t> Kim. (2020). Deep Learning based Depression Classification using Environmental Factor Selection. The transaction of The Korean Institute of Electrical Engineers, 69(7), 1102-1110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6982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315213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US" dirty="0" smtClean="0"/>
              <a:t>6</a:t>
            </a:r>
            <a:r>
              <a:rPr dirty="0" smtClean="0"/>
              <a:t>. </a:t>
            </a:r>
            <a:r>
              <a:rPr lang="ko-KR" altLang="en-US" dirty="0" smtClean="0"/>
              <a:t>참고문헌</a:t>
            </a:r>
            <a:endParaRPr dirty="0"/>
          </a:p>
        </p:txBody>
      </p:sp>
      <p:sp>
        <p:nvSpPr>
          <p:cNvPr id="3" name="object 3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5" name="object 55"/>
          <p:cNvSpPr txBox="1"/>
          <p:nvPr/>
        </p:nvSpPr>
        <p:spPr bwMode="auto">
          <a:xfrm>
            <a:off x="411277" y="966596"/>
            <a:ext cx="8481204" cy="46814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  <a:defRPr/>
            </a:pPr>
            <a:r>
              <a:rPr lang="en-US" altLang="ko-KR" sz="2000" dirty="0"/>
              <a:t>[17] </a:t>
            </a:r>
            <a:r>
              <a:rPr lang="en-US" altLang="ko-KR" sz="2000" dirty="0" err="1"/>
              <a:t>Seong</a:t>
            </a:r>
            <a:r>
              <a:rPr lang="en-US" altLang="ko-KR" sz="2000" dirty="0"/>
              <a:t> </a:t>
            </a:r>
            <a:r>
              <a:rPr lang="en-US" altLang="ko-KR" sz="2000" dirty="0" err="1"/>
              <a:t>Chul</a:t>
            </a:r>
            <a:r>
              <a:rPr lang="en-US" altLang="ko-KR" sz="2000" dirty="0"/>
              <a:t> Lee, Soo Yong Lee. (2020). Is Deep Learning Useful for Noise and Vibration Fields?. </a:t>
            </a:r>
            <a:r>
              <a:rPr lang="en-US" altLang="ko-KR" sz="2000" dirty="0" err="1"/>
              <a:t>Noise⋅Vibration</a:t>
            </a:r>
            <a:r>
              <a:rPr lang="en-US" altLang="ko-KR" sz="2000" dirty="0"/>
              <a:t>, 30(1), 7-13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18] </a:t>
            </a:r>
            <a:r>
              <a:rPr lang="en-US" altLang="ko-KR" sz="2000" dirty="0" err="1"/>
              <a:t>Seunghwan</a:t>
            </a:r>
            <a:r>
              <a:rPr lang="en-US" altLang="ko-KR" sz="2000" dirty="0"/>
              <a:t> Jung, </a:t>
            </a:r>
            <a:r>
              <a:rPr lang="en-US" altLang="ko-KR" sz="2000" dirty="0" err="1"/>
              <a:t>Sungshin</a:t>
            </a:r>
            <a:r>
              <a:rPr lang="en-US" altLang="ko-KR" sz="2000" dirty="0"/>
              <a:t> Kim. (2021). Fault Detection Method for Multivariate Process using </a:t>
            </a:r>
            <a:r>
              <a:rPr lang="en-US" altLang="ko-KR" sz="2000" dirty="0" err="1"/>
              <a:t>Mahalanobis</a:t>
            </a:r>
            <a:r>
              <a:rPr lang="en-US" altLang="ko-KR" sz="2000" dirty="0"/>
              <a:t> Distance and ICA. Journal of Korea Institute of Information, Electronics, and Communication Technology, 14(1), 22-28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19] </a:t>
            </a:r>
            <a:r>
              <a:rPr lang="en-US" altLang="ko-KR" sz="2000" dirty="0" err="1"/>
              <a:t>Kyuhan</a:t>
            </a:r>
            <a:r>
              <a:rPr lang="en-US" altLang="ko-KR" sz="2000" dirty="0"/>
              <a:t> Kim, </a:t>
            </a:r>
            <a:r>
              <a:rPr lang="en-US" altLang="ko-KR" sz="2000" dirty="0" err="1"/>
              <a:t>Heemyung</a:t>
            </a:r>
            <a:r>
              <a:rPr lang="en-US" altLang="ko-KR" sz="2000" dirty="0"/>
              <a:t> </a:t>
            </a:r>
            <a:r>
              <a:rPr lang="en-US" altLang="ko-KR" sz="2000" dirty="0" err="1"/>
              <a:t>Jeong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Heungseok</a:t>
            </a:r>
            <a:r>
              <a:rPr lang="en-US" altLang="ko-KR" sz="2000" dirty="0"/>
              <a:t> Lee, </a:t>
            </a:r>
            <a:r>
              <a:rPr lang="en-US" altLang="ko-KR" sz="2000" dirty="0" err="1"/>
              <a:t>Hwaseok</a:t>
            </a:r>
            <a:r>
              <a:rPr lang="en-US" altLang="ko-KR" sz="2000" dirty="0"/>
              <a:t> Lee, </a:t>
            </a:r>
            <a:r>
              <a:rPr lang="en-US" altLang="ko-KR" sz="2000" dirty="0" err="1"/>
              <a:t>Hyungsu</a:t>
            </a:r>
            <a:r>
              <a:rPr lang="en-US" altLang="ko-KR" sz="2000" dirty="0"/>
              <a:t> Kim, June Ho Park. (2020). Fault Detection Using Signal Reconstruction Model Based on </a:t>
            </a:r>
            <a:r>
              <a:rPr lang="en-US" altLang="ko-KR" sz="2000" dirty="0" err="1"/>
              <a:t>Autoencoder</a:t>
            </a:r>
            <a:r>
              <a:rPr lang="en-US" altLang="ko-KR" sz="2000" dirty="0"/>
              <a:t> in Thermal Power Plant. The transactions of The Korean Institute of Electrical Engineers, 69(6), 800-807. </a:t>
            </a:r>
            <a:endParaRPr lang="en-US" altLang="ko-KR" sz="2000" dirty="0" smtClean="0"/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20] A. </a:t>
            </a:r>
            <a:r>
              <a:rPr lang="en-US" altLang="ko-KR" sz="2000" dirty="0" err="1"/>
              <a:t>Geron</a:t>
            </a:r>
            <a:r>
              <a:rPr lang="en-US" altLang="ko-KR" sz="2000" dirty="0"/>
              <a:t>. (2018). Hands-On Machine Learning with </a:t>
            </a:r>
            <a:r>
              <a:rPr lang="en-US" altLang="ko-KR" sz="2000" dirty="0" err="1"/>
              <a:t>Scikit</a:t>
            </a:r>
            <a:r>
              <a:rPr lang="en-US" altLang="ko-KR" sz="2000" dirty="0"/>
              <a:t>-Learn &amp; </a:t>
            </a:r>
            <a:r>
              <a:rPr lang="en-US" altLang="ko-KR" sz="2000" dirty="0" err="1"/>
              <a:t>TensorFlow</a:t>
            </a:r>
            <a:r>
              <a:rPr lang="en-US" altLang="ko-KR" sz="2000" dirty="0"/>
              <a:t>. </a:t>
            </a:r>
            <a:r>
              <a:rPr lang="en-US" altLang="ko-KR" sz="2000" dirty="0" err="1"/>
              <a:t>Hanbit</a:t>
            </a:r>
            <a:r>
              <a:rPr lang="en-US" altLang="ko-KR" sz="2000" dirty="0"/>
              <a:t> Media</a:t>
            </a:r>
            <a:r>
              <a:rPr lang="en-US" altLang="ko-KR" sz="2000" dirty="0" smtClean="0"/>
              <a:t>.</a:t>
            </a:r>
          </a:p>
          <a:p>
            <a:pPr marL="12700">
              <a:spcBef>
                <a:spcPts val="105"/>
              </a:spcBef>
              <a:defRPr/>
            </a:pPr>
            <a:r>
              <a:rPr lang="en-US" altLang="ko-KR" sz="2000" dirty="0" smtClean="0"/>
              <a:t>[</a:t>
            </a:r>
            <a:r>
              <a:rPr lang="en-US" altLang="ko-KR" sz="2000" dirty="0"/>
              <a:t>21] </a:t>
            </a:r>
            <a:r>
              <a:rPr lang="en-US" altLang="ko-KR" sz="2000" dirty="0" err="1"/>
              <a:t>Ghrib</a:t>
            </a:r>
            <a:r>
              <a:rPr lang="en-US" altLang="ko-KR" sz="2000" dirty="0"/>
              <a:t>, Z., </a:t>
            </a:r>
            <a:r>
              <a:rPr lang="en-US" altLang="ko-KR" sz="2000" dirty="0" err="1"/>
              <a:t>Jaziri</a:t>
            </a:r>
            <a:r>
              <a:rPr lang="en-US" altLang="ko-KR" sz="2000" dirty="0"/>
              <a:t>, R., and </a:t>
            </a:r>
            <a:r>
              <a:rPr lang="en-US" altLang="ko-KR" sz="2000" dirty="0" err="1"/>
              <a:t>Romdhane</a:t>
            </a:r>
            <a:r>
              <a:rPr lang="en-US" altLang="ko-KR" sz="2000" dirty="0"/>
              <a:t>, R. (2020). Hybrid approach for Anomaly Detection in Time Series Data. International Joint Conference on Neural Networks(IJCNN). 1-7.</a:t>
            </a:r>
            <a:endParaRPr lang="en-US" altLang="ko-KR" sz="2000" dirty="0"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9985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/>
          <a:stretch/>
        </p:blipFill>
        <p:spPr bwMode="auto">
          <a:xfrm>
            <a:off x="3829810" y="3265170"/>
            <a:ext cx="1494536" cy="2910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 bwMode="auto">
          <a:xfrm>
            <a:off x="0" y="934211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3260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1. </a:t>
            </a:r>
            <a:r>
              <a:rPr lang="ko-KR" altLang="en-US" dirty="0" smtClean="0">
                <a:solidFill>
                  <a:srgbClr val="252525"/>
                </a:solidFill>
              </a:rPr>
              <a:t>서론</a:t>
            </a:r>
            <a:endParaRPr dirty="0"/>
          </a:p>
        </p:txBody>
      </p:sp>
      <p:sp>
        <p:nvSpPr>
          <p:cNvPr id="5" name="object 5"/>
          <p:cNvSpPr txBox="1"/>
          <p:nvPr/>
        </p:nvSpPr>
        <p:spPr bwMode="auto">
          <a:xfrm>
            <a:off x="909319" y="2428086"/>
            <a:ext cx="7138034" cy="14952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34925" indent="-287020">
              <a:lnSpc>
                <a:spcPct val="150000"/>
              </a:lnSpc>
              <a:spcBef>
                <a:spcPts val="100"/>
              </a:spcBef>
              <a:tabLst>
                <a:tab pos="299085" algn="l"/>
              </a:tabLst>
              <a:defRPr/>
            </a:pPr>
            <a:r>
              <a:rPr sz="1400" spc="-50" dirty="0">
                <a:latin typeface="Arial"/>
                <a:cs typeface="Arial"/>
              </a:rPr>
              <a:t>•</a:t>
            </a:r>
            <a:r>
              <a:rPr sz="1400" dirty="0">
                <a:latin typeface="Arial"/>
                <a:cs typeface="Arial"/>
              </a:rPr>
              <a:t>	</a:t>
            </a:r>
            <a:r>
              <a:rPr lang="ko-KR" altLang="en-US" sz="1400" dirty="0" smtClean="0">
                <a:latin typeface="Malgun Gothic"/>
                <a:cs typeface="Malgun Gothic"/>
              </a:rPr>
              <a:t>이상</a:t>
            </a:r>
            <a:r>
              <a:rPr lang="en-US" altLang="ko-KR" sz="1400" dirty="0">
                <a:latin typeface="Malgun Gothic"/>
                <a:cs typeface="Malgun Gothic"/>
              </a:rPr>
              <a:t> </a:t>
            </a:r>
            <a:r>
              <a:rPr lang="ko-KR" altLang="en-US" sz="1400" dirty="0" smtClean="0">
                <a:latin typeface="Malgun Gothic"/>
                <a:cs typeface="Malgun Gothic"/>
              </a:rPr>
              <a:t>상태를 정확하게 예측한 뒤 원인을 분류하는 모델을 설계하고 신속한 </a:t>
            </a:r>
            <a:r>
              <a:rPr lang="ko-KR" altLang="en-US" sz="1400" dirty="0" err="1" smtClean="0">
                <a:latin typeface="Malgun Gothic"/>
                <a:cs typeface="Malgun Gothic"/>
              </a:rPr>
              <a:t>선제대응을</a:t>
            </a:r>
            <a:r>
              <a:rPr lang="ko-KR" altLang="en-US" sz="1400" dirty="0" smtClean="0">
                <a:latin typeface="Malgun Gothic"/>
                <a:cs typeface="Malgun Gothic"/>
              </a:rPr>
              <a:t> 위한 이상 패턴을 탐지하는 모델 구축</a:t>
            </a:r>
            <a:endParaRPr sz="1400" dirty="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840"/>
              </a:spcBef>
              <a:tabLst>
                <a:tab pos="299085" algn="l"/>
              </a:tabLst>
              <a:defRPr/>
            </a:pPr>
            <a:r>
              <a:rPr sz="1400" spc="-50" dirty="0">
                <a:latin typeface="Arial"/>
                <a:cs typeface="Arial"/>
              </a:rPr>
              <a:t>•</a:t>
            </a:r>
            <a:r>
              <a:rPr sz="1400" dirty="0">
                <a:latin typeface="Arial"/>
                <a:cs typeface="Arial"/>
              </a:rPr>
              <a:t>	</a:t>
            </a:r>
            <a:r>
              <a:rPr lang="ko-KR" altLang="en-US" sz="1400" dirty="0" smtClean="0">
                <a:latin typeface="Malgun Gothic"/>
                <a:cs typeface="Malgun Gothic"/>
              </a:rPr>
              <a:t>신뢰성 있는 결과를 도출하기 위해 </a:t>
            </a:r>
            <a:r>
              <a:rPr lang="ko-KR" altLang="en-US" sz="1400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400" dirty="0" smtClean="0">
                <a:latin typeface="Malgun Gothic"/>
                <a:cs typeface="Malgun Gothic"/>
              </a:rPr>
              <a:t> 모델과 </a:t>
            </a:r>
            <a:r>
              <a:rPr lang="ko-KR" altLang="en-US" sz="1400" dirty="0" err="1" smtClean="0">
                <a:latin typeface="Malgun Gothic"/>
                <a:cs typeface="Malgun Gothic"/>
              </a:rPr>
              <a:t>비지도학습</a:t>
            </a:r>
            <a:r>
              <a:rPr lang="ko-KR" altLang="en-US" sz="1400" dirty="0" smtClean="0">
                <a:latin typeface="Malgun Gothic"/>
                <a:cs typeface="Malgun Gothic"/>
              </a:rPr>
              <a:t> 모델 성능평가</a:t>
            </a:r>
            <a:endParaRPr sz="1400" dirty="0">
              <a:latin typeface="Malgun Gothic"/>
              <a:cs typeface="Malgun Gothic"/>
            </a:endParaRPr>
          </a:p>
          <a:p>
            <a:pPr marL="469900">
              <a:lnSpc>
                <a:spcPct val="100000"/>
              </a:lnSpc>
              <a:spcBef>
                <a:spcPts val="735"/>
              </a:spcBef>
              <a:defRPr/>
            </a:pPr>
            <a:r>
              <a:rPr sz="1100" dirty="0">
                <a:latin typeface="Malgun Gothic"/>
                <a:cs typeface="Malgun Gothic"/>
              </a:rPr>
              <a:t>▶</a:t>
            </a:r>
            <a:r>
              <a:rPr sz="1100" spc="-155" dirty="0">
                <a:latin typeface="Malgun Gothic"/>
                <a:cs typeface="Malgun Gothic"/>
              </a:rPr>
              <a:t> </a:t>
            </a:r>
            <a:r>
              <a:rPr lang="ko-KR" altLang="en-US" sz="1100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100" dirty="0" smtClean="0">
                <a:latin typeface="Malgun Gothic"/>
                <a:cs typeface="Malgun Gothic"/>
              </a:rPr>
              <a:t> 분석 방법으로 </a:t>
            </a:r>
            <a:r>
              <a:rPr lang="en-US" altLang="ko-KR" sz="1100" dirty="0" err="1" smtClean="0">
                <a:latin typeface="Malgun Gothic"/>
                <a:cs typeface="Malgun Gothic"/>
              </a:rPr>
              <a:t>XGBoost</a:t>
            </a:r>
            <a:r>
              <a:rPr lang="en-US" altLang="ko-KR" sz="1100" dirty="0" smtClean="0">
                <a:latin typeface="Malgun Gothic"/>
                <a:cs typeface="Malgun Gothic"/>
              </a:rPr>
              <a:t>, </a:t>
            </a:r>
            <a:r>
              <a:rPr lang="en-US" altLang="ko-KR" sz="1100" dirty="0" err="1" smtClean="0">
                <a:latin typeface="Malgun Gothic"/>
                <a:cs typeface="Malgun Gothic"/>
              </a:rPr>
              <a:t>LightGBM</a:t>
            </a:r>
            <a:r>
              <a:rPr lang="en-US" altLang="ko-KR" sz="1100" dirty="0" smtClean="0">
                <a:latin typeface="Malgun Gothic"/>
                <a:cs typeface="Malgun Gothic"/>
              </a:rPr>
              <a:t>, CNN </a:t>
            </a:r>
            <a:r>
              <a:rPr lang="ko-KR" altLang="en-US" sz="1100" dirty="0" smtClean="0">
                <a:latin typeface="Malgun Gothic"/>
                <a:cs typeface="Malgun Gothic"/>
              </a:rPr>
              <a:t>모델의 정확도 비교</a:t>
            </a:r>
            <a:endParaRPr lang="en-US" altLang="ko-KR" sz="1100" dirty="0" smtClean="0">
              <a:latin typeface="Malgun Gothic"/>
              <a:cs typeface="Malgun Gothic"/>
            </a:endParaRPr>
          </a:p>
          <a:p>
            <a:pPr marL="469900">
              <a:spcBef>
                <a:spcPts val="735"/>
              </a:spcBef>
              <a:defRPr/>
            </a:pPr>
            <a:r>
              <a:rPr lang="ko-KR" altLang="en-US" sz="1100" dirty="0">
                <a:latin typeface="Malgun Gothic"/>
                <a:cs typeface="Malgun Gothic"/>
              </a:rPr>
              <a:t>▶</a:t>
            </a:r>
            <a:r>
              <a:rPr lang="ko-KR" altLang="en-US" sz="1100" spc="-155" dirty="0">
                <a:latin typeface="Malgun Gothic"/>
                <a:cs typeface="Malgun Gothic"/>
              </a:rPr>
              <a:t> </a:t>
            </a:r>
            <a:r>
              <a:rPr lang="ko-KR" altLang="en-US" sz="1100" spc="-155" dirty="0" err="1" smtClean="0">
                <a:latin typeface="Malgun Gothic"/>
                <a:cs typeface="Malgun Gothic"/>
              </a:rPr>
              <a:t>비</a:t>
            </a:r>
            <a:r>
              <a:rPr lang="ko-KR" altLang="en-US" sz="1100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100" dirty="0" smtClean="0">
                <a:latin typeface="Malgun Gothic"/>
                <a:cs typeface="Malgun Gothic"/>
              </a:rPr>
              <a:t> </a:t>
            </a:r>
            <a:r>
              <a:rPr lang="ko-KR" altLang="en-US" sz="1100" dirty="0">
                <a:latin typeface="Malgun Gothic"/>
                <a:cs typeface="Malgun Gothic"/>
              </a:rPr>
              <a:t>분석 방법으로 </a:t>
            </a:r>
            <a:r>
              <a:rPr lang="en-US" altLang="ko-KR" sz="1100" dirty="0" err="1" smtClean="0">
                <a:latin typeface="Malgun Gothic"/>
                <a:cs typeface="Malgun Gothic"/>
              </a:rPr>
              <a:t>Mahalanobis</a:t>
            </a:r>
            <a:r>
              <a:rPr lang="en-US" altLang="ko-KR" sz="1100" dirty="0" smtClean="0">
                <a:latin typeface="Malgun Gothic"/>
                <a:cs typeface="Malgun Gothic"/>
              </a:rPr>
              <a:t> Distance, </a:t>
            </a:r>
            <a:r>
              <a:rPr lang="en-US" altLang="ko-KR" sz="1100" dirty="0" err="1" smtClean="0">
                <a:latin typeface="Malgun Gothic"/>
                <a:cs typeface="Malgun Gothic"/>
              </a:rPr>
              <a:t>Autoencoder</a:t>
            </a:r>
            <a:r>
              <a:rPr lang="en-US" altLang="ko-KR" sz="1100" dirty="0" smtClean="0">
                <a:latin typeface="Malgun Gothic"/>
                <a:cs typeface="Malgun Gothic"/>
              </a:rPr>
              <a:t>, LSTM-</a:t>
            </a:r>
            <a:r>
              <a:rPr lang="en-US" altLang="ko-KR" sz="1100" dirty="0" err="1" smtClean="0">
                <a:latin typeface="Malgun Gothic"/>
                <a:cs typeface="Malgun Gothic"/>
              </a:rPr>
              <a:t>Autoencoder</a:t>
            </a:r>
            <a:r>
              <a:rPr lang="en-US" altLang="ko-KR" sz="1100" dirty="0" smtClean="0">
                <a:latin typeface="Malgun Gothic"/>
                <a:cs typeface="Malgun Gothic"/>
              </a:rPr>
              <a:t> </a:t>
            </a:r>
            <a:r>
              <a:rPr lang="ko-KR" altLang="en-US" sz="1100" dirty="0" smtClean="0">
                <a:latin typeface="Malgun Gothic"/>
                <a:cs typeface="Malgun Gothic"/>
              </a:rPr>
              <a:t>모델 성능평가 수행</a:t>
            </a:r>
            <a:endParaRPr lang="ko-KR" altLang="en-US" sz="1100" dirty="0">
              <a:latin typeface="Malgun Gothic"/>
              <a:cs typeface="Malgun Gothic"/>
            </a:endParaRPr>
          </a:p>
        </p:txBody>
      </p:sp>
      <p:sp>
        <p:nvSpPr>
          <p:cNvPr id="6" name="object 6"/>
          <p:cNvSpPr txBox="1"/>
          <p:nvPr/>
        </p:nvSpPr>
        <p:spPr bwMode="auto">
          <a:xfrm>
            <a:off x="680466" y="1268760"/>
            <a:ext cx="7785100" cy="687432"/>
          </a:xfrm>
          <a:prstGeom prst="rect">
            <a:avLst/>
          </a:prstGeom>
          <a:ln w="28575">
            <a:solidFill>
              <a:srgbClr val="7E5F00"/>
            </a:solidFill>
          </a:ln>
        </p:spPr>
        <p:txBody>
          <a:bodyPr vert="horz" wrap="square" lIns="0" tIns="81915" rIns="0" bIns="0" rtlCol="0">
            <a:spAutoFit/>
          </a:bodyPr>
          <a:lstStyle/>
          <a:p>
            <a:pPr marR="195580" algn="ctr">
              <a:lnSpc>
                <a:spcPct val="150000"/>
              </a:lnSpc>
              <a:spcBef>
                <a:spcPts val="645"/>
              </a:spcBef>
              <a:defRPr/>
            </a:pPr>
            <a:r>
              <a:rPr lang="ko-KR" altLang="en-US" sz="1400" b="1" dirty="0" smtClean="0">
                <a:latin typeface="Malgun Gothic"/>
                <a:cs typeface="Malgun Gothic"/>
              </a:rPr>
              <a:t>유압 시스템에 부착된 다중 센서 데이터를 기반으로 제조설비 </a:t>
            </a:r>
            <a:r>
              <a:rPr lang="ko-KR" altLang="en-US" sz="1400" b="1" dirty="0" err="1" smtClean="0">
                <a:latin typeface="Malgun Gothic"/>
                <a:cs typeface="Malgun Gothic"/>
              </a:rPr>
              <a:t>이상탐지를</a:t>
            </a:r>
            <a:r>
              <a:rPr lang="ko-KR" altLang="en-US" sz="1400" b="1" dirty="0" smtClean="0">
                <a:latin typeface="Malgun Gothic"/>
                <a:cs typeface="Malgun Gothic"/>
              </a:rPr>
              <a:t> 위한</a:t>
            </a:r>
            <a:r>
              <a:rPr lang="en-US" altLang="ko-KR" sz="1400" b="1" dirty="0" smtClean="0">
                <a:latin typeface="Malgun Gothic"/>
                <a:cs typeface="Malgun Gothic"/>
              </a:rPr>
              <a:t/>
            </a:r>
            <a:br>
              <a:rPr lang="en-US" altLang="ko-KR" sz="1400" b="1" dirty="0" smtClean="0">
                <a:latin typeface="Malgun Gothic"/>
                <a:cs typeface="Malgun Gothic"/>
              </a:rPr>
            </a:br>
            <a:r>
              <a:rPr lang="ko-KR" altLang="en-US" sz="1400" b="1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400" b="1" dirty="0" smtClean="0">
                <a:latin typeface="Malgun Gothic"/>
                <a:cs typeface="Malgun Gothic"/>
              </a:rPr>
              <a:t> 및 </a:t>
            </a:r>
            <a:r>
              <a:rPr lang="ko-KR" altLang="en-US" sz="1400" b="1" dirty="0" err="1" smtClean="0">
                <a:latin typeface="Malgun Gothic"/>
                <a:cs typeface="Malgun Gothic"/>
              </a:rPr>
              <a:t>비지도학습</a:t>
            </a:r>
            <a:r>
              <a:rPr lang="ko-KR" altLang="en-US" sz="1400" b="1" dirty="0" smtClean="0">
                <a:latin typeface="Malgun Gothic"/>
                <a:cs typeface="Malgun Gothic"/>
              </a:rPr>
              <a:t> 모델 설계에 관한 연구</a:t>
            </a:r>
            <a:endParaRPr sz="1400" dirty="0">
              <a:latin typeface="Malgun Gothic"/>
              <a:cs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 bwMode="auto">
          <a:xfrm>
            <a:off x="3283077" y="3210560"/>
            <a:ext cx="4095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0</a:t>
            </a:r>
            <a:r>
              <a:rPr lang="en-US" sz="2600" b="1" u="sng" spc="-25" dirty="0" smtClean="0">
                <a:solidFill>
                  <a:srgbClr val="FFC000"/>
                </a:solidFill>
                <a:latin typeface="Malgun Gothic"/>
                <a:cs typeface="Malgun Gothic"/>
              </a:rPr>
              <a:t>2</a:t>
            </a:r>
            <a:endParaRPr sz="2600" dirty="0">
              <a:latin typeface="Malgun Gothic"/>
              <a:cs typeface="Malgun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51920" y="3212976"/>
            <a:ext cx="161133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b="1" dirty="0" smtClean="0"/>
              <a:t>관련 연구</a:t>
            </a:r>
            <a:endParaRPr lang="ko-KR" alt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98065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 smtClean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4" name="object 4"/>
          <p:cNvSpPr txBox="1"/>
          <p:nvPr/>
        </p:nvSpPr>
        <p:spPr bwMode="auto">
          <a:xfrm>
            <a:off x="813611" y="966596"/>
            <a:ext cx="3476449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1</a:t>
            </a:r>
            <a:r>
              <a:rPr sz="2000" b="1" dirty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5" dirty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제조 설비 </a:t>
            </a:r>
            <a:r>
              <a:rPr lang="ko-KR" altLang="en-US" sz="2000" b="1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이상탐지</a:t>
            </a:r>
            <a:r>
              <a:rPr lang="ko-KR" altLang="en-US"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 방법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9" name="object 19"/>
          <p:cNvSpPr txBox="1"/>
          <p:nvPr/>
        </p:nvSpPr>
        <p:spPr bwMode="auto">
          <a:xfrm>
            <a:off x="971600" y="1340768"/>
            <a:ext cx="7044690" cy="175368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spcBef>
                <a:spcPts val="555"/>
              </a:spcBef>
              <a:defRPr/>
            </a:pPr>
            <a:r>
              <a:rPr lang="ko-KR" altLang="en-US" sz="1200" dirty="0">
                <a:latin typeface="Wingdings"/>
                <a:cs typeface="Wingdings"/>
              </a:rPr>
              <a:t></a:t>
            </a:r>
            <a:r>
              <a:rPr lang="ko-KR" altLang="en-US" sz="1200" spc="480" dirty="0">
                <a:latin typeface="Times New Roman"/>
                <a:cs typeface="Times New Roman"/>
              </a:rPr>
              <a:t> </a:t>
            </a:r>
            <a:r>
              <a:rPr lang="ko-KR" altLang="en-US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Wingdings"/>
              </a:rPr>
              <a:t>이상치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  <a:cs typeface="Wingdings"/>
              </a:rPr>
              <a:t>탐지 기법에 있어서 중요한 측면은 자료 관측치의 특성이다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Wingdings"/>
              </a:rPr>
              <a:t>.</a:t>
            </a:r>
            <a:endParaRPr lang="en-US" sz="1200" dirty="0" smtClean="0">
              <a:latin typeface="Wingdings"/>
              <a:cs typeface="Wingdings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 smtClean="0">
                <a:latin typeface="Wingdings"/>
                <a:cs typeface="Wingdings"/>
              </a:rPr>
              <a:t></a:t>
            </a:r>
            <a:r>
              <a:rPr sz="1200" spc="480" dirty="0" smtClean="0">
                <a:latin typeface="Times New Roman"/>
                <a:cs typeface="Times New Roman"/>
              </a:rPr>
              <a:t> </a:t>
            </a:r>
            <a:r>
              <a:rPr lang="ko-KR" altLang="en-US" sz="1200" dirty="0" smtClean="0">
                <a:latin typeface="Malgun Gothic"/>
                <a:cs typeface="Malgun Gothic"/>
              </a:rPr>
              <a:t>이상 탐지의 관점에서 자료 관측치들의 특성인 정상과 비정상 중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이상치를</a:t>
            </a:r>
            <a:r>
              <a:rPr lang="ko-KR" altLang="en-US" sz="1200" dirty="0" smtClean="0">
                <a:latin typeface="Malgun Gothic"/>
                <a:cs typeface="Malgun Gothic"/>
              </a:rPr>
              <a:t> 파악할 수 있는</a:t>
            </a:r>
            <a:r>
              <a:rPr lang="en-US" altLang="ko-KR" sz="1200" dirty="0" smtClean="0">
                <a:latin typeface="Malgun Gothic"/>
                <a:cs typeface="Malgun Gothic"/>
              </a:rPr>
              <a:t/>
            </a:r>
            <a:br>
              <a:rPr lang="en-US" altLang="ko-KR" sz="1200" dirty="0" smtClean="0">
                <a:latin typeface="Malgun Gothic"/>
                <a:cs typeface="Malgun Gothic"/>
              </a:rPr>
            </a:br>
            <a:r>
              <a:rPr lang="en-US" altLang="ko-KR" sz="1200" dirty="0" smtClean="0">
                <a:latin typeface="Malgun Gothic"/>
                <a:cs typeface="Malgun Gothic"/>
              </a:rPr>
              <a:t>  </a:t>
            </a:r>
            <a:r>
              <a:rPr lang="ko-KR" altLang="en-US" sz="1200" dirty="0" smtClean="0">
                <a:latin typeface="Malgun Gothic"/>
                <a:cs typeface="Malgun Gothic"/>
              </a:rPr>
              <a:t> 분류 정보와 관련된 특성이 중요</a:t>
            </a:r>
            <a:endParaRPr sz="1200" dirty="0" smtClean="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455"/>
              </a:spcBef>
              <a:defRPr/>
            </a:pPr>
            <a:r>
              <a:rPr sz="1200" dirty="0" smtClean="0">
                <a:latin typeface="Wingdings"/>
                <a:cs typeface="Wingdings"/>
              </a:rPr>
              <a:t></a:t>
            </a:r>
            <a:r>
              <a:rPr sz="1200" spc="475" dirty="0" smtClean="0">
                <a:latin typeface="Times New Roman"/>
                <a:cs typeface="Times New Roman"/>
              </a:rPr>
              <a:t>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200" dirty="0" smtClean="0">
                <a:latin typeface="Malgun Gothic"/>
                <a:cs typeface="Malgun Gothic"/>
              </a:rPr>
              <a:t> 기반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분류모델은</a:t>
            </a:r>
            <a:r>
              <a:rPr lang="ko-KR" altLang="en-US" sz="1200" dirty="0" smtClean="0">
                <a:latin typeface="Malgun Gothic"/>
                <a:cs typeface="Malgun Gothic"/>
              </a:rPr>
              <a:t> 정상과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이상치를</a:t>
            </a:r>
            <a:r>
              <a:rPr lang="ko-KR" altLang="en-US" sz="1200" dirty="0" smtClean="0">
                <a:latin typeface="Malgun Gothic"/>
                <a:cs typeface="Malgun Gothic"/>
              </a:rPr>
              <a:t> 구분하여 각 클래스에 속할 확률을 구한다</a:t>
            </a:r>
            <a:r>
              <a:rPr lang="en-US" altLang="ko-KR" sz="1200" dirty="0" smtClean="0">
                <a:latin typeface="Malgun Gothic"/>
                <a:cs typeface="Malgun Gothic"/>
              </a:rPr>
              <a:t>.</a:t>
            </a:r>
          </a:p>
          <a:p>
            <a:pPr marL="12700">
              <a:spcBef>
                <a:spcPts val="455"/>
              </a:spcBef>
              <a:defRPr/>
            </a:pPr>
            <a:r>
              <a:rPr lang="ko-KR" altLang="en-US" sz="1200" dirty="0" smtClean="0">
                <a:latin typeface="Wingdings"/>
                <a:cs typeface="Wingdings"/>
              </a:rPr>
              <a:t></a:t>
            </a:r>
            <a:r>
              <a:rPr lang="ko-KR" altLang="en-US" sz="1200" spc="475" dirty="0" smtClean="0">
                <a:latin typeface="Times New Roman"/>
                <a:cs typeface="Times New Roman"/>
              </a:rPr>
              <a:t> </a:t>
            </a:r>
            <a:r>
              <a:rPr lang="ko-KR" altLang="en-US" sz="1200" dirty="0" smtClean="0">
                <a:latin typeface="Malgun Gothic"/>
                <a:cs typeface="Malgun Gothic"/>
              </a:rPr>
              <a:t>다만 학습 데이터의 종속변수가 클래스 분류에 대한 정보를 어느 정도 가지고 있는지에 따라</a:t>
            </a:r>
            <a:r>
              <a:rPr lang="en-US" altLang="ko-KR" sz="1200" dirty="0" smtClean="0">
                <a:latin typeface="Malgun Gothic"/>
                <a:cs typeface="Malgun Gothic"/>
              </a:rPr>
              <a:t/>
            </a:r>
            <a:br>
              <a:rPr lang="en-US" altLang="ko-KR" sz="1200" dirty="0" smtClean="0">
                <a:latin typeface="Malgun Gothic"/>
                <a:cs typeface="Malgun Gothic"/>
              </a:rPr>
            </a:br>
            <a:r>
              <a:rPr lang="en-US" altLang="ko-KR" sz="1200" dirty="0" smtClean="0">
                <a:latin typeface="Malgun Gothic"/>
                <a:cs typeface="Malgun Gothic"/>
              </a:rPr>
              <a:t>   </a:t>
            </a:r>
            <a:r>
              <a:rPr lang="ko-KR" altLang="en-US" sz="1200" dirty="0" smtClean="0">
                <a:latin typeface="Malgun Gothic"/>
                <a:cs typeface="Malgun Gothic"/>
              </a:rPr>
              <a:t>적용 가능한 학습 방법이 달라지게 된다</a:t>
            </a:r>
            <a:r>
              <a:rPr lang="en-US" altLang="ko-KR" sz="1200" dirty="0" smtClean="0">
                <a:latin typeface="Malgun Gothic"/>
                <a:cs typeface="Malgun Gothic"/>
              </a:rPr>
              <a:t>.</a:t>
            </a:r>
            <a:br>
              <a:rPr lang="en-US" altLang="ko-KR" sz="1200" dirty="0" smtClean="0">
                <a:latin typeface="Malgun Gothic"/>
                <a:cs typeface="Malgun Gothic"/>
              </a:rPr>
            </a:br>
            <a:r>
              <a:rPr lang="ko-KR" altLang="en-US" sz="1200" dirty="0">
                <a:latin typeface="Wingdings"/>
                <a:cs typeface="Wingdings"/>
              </a:rPr>
              <a:t></a:t>
            </a:r>
            <a:r>
              <a:rPr lang="ko-KR" altLang="en-US" sz="1200" spc="475" dirty="0">
                <a:latin typeface="Times New Roman"/>
                <a:cs typeface="Times New Roman"/>
              </a:rPr>
              <a:t>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이상탐지</a:t>
            </a:r>
            <a:r>
              <a:rPr lang="ko-KR" altLang="en-US" sz="1200" dirty="0" smtClean="0">
                <a:latin typeface="Malgun Gothic"/>
                <a:cs typeface="Malgun Gothic"/>
              </a:rPr>
              <a:t> 기법은 분류 정보의 정도에 따라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지도학습</a:t>
            </a:r>
            <a:r>
              <a:rPr lang="en-US" altLang="ko-KR" sz="1200" dirty="0" smtClean="0">
                <a:latin typeface="Malgun Gothic"/>
                <a:cs typeface="Malgun Gothic"/>
              </a:rPr>
              <a:t>(Supervised Learning),</a:t>
            </a:r>
            <a:br>
              <a:rPr lang="en-US" altLang="ko-KR" sz="1200" dirty="0" smtClean="0">
                <a:latin typeface="Malgun Gothic"/>
                <a:cs typeface="Malgun Gothic"/>
              </a:rPr>
            </a:br>
            <a:r>
              <a:rPr lang="en-US" altLang="ko-KR" sz="1200" dirty="0" smtClean="0">
                <a:latin typeface="Malgun Gothic"/>
                <a:cs typeface="Malgun Gothic"/>
              </a:rPr>
              <a:t>  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반지도학습</a:t>
            </a:r>
            <a:r>
              <a:rPr lang="en-US" altLang="ko-KR" sz="1200" dirty="0" smtClean="0">
                <a:latin typeface="Malgun Gothic"/>
                <a:cs typeface="Malgun Gothic"/>
              </a:rPr>
              <a:t>(Semi-supervised Learning), </a:t>
            </a:r>
            <a:r>
              <a:rPr lang="ko-KR" altLang="en-US" sz="1200" dirty="0" err="1" smtClean="0">
                <a:latin typeface="Malgun Gothic"/>
                <a:cs typeface="Malgun Gothic"/>
              </a:rPr>
              <a:t>비지도학습</a:t>
            </a:r>
            <a:r>
              <a:rPr lang="en-US" altLang="ko-KR" sz="1200" dirty="0" smtClean="0">
                <a:latin typeface="Malgun Gothic"/>
                <a:cs typeface="Malgun Gothic"/>
              </a:rPr>
              <a:t>(Unsupervised Learning)</a:t>
            </a:r>
            <a:r>
              <a:rPr lang="ko-KR" altLang="en-US" sz="1200" dirty="0" smtClean="0">
                <a:latin typeface="Malgun Gothic"/>
                <a:cs typeface="Malgun Gothic"/>
              </a:rPr>
              <a:t>으로 나뉜다</a:t>
            </a:r>
            <a:r>
              <a:rPr lang="en-US" altLang="ko-KR" sz="1200" dirty="0" smtClean="0">
                <a:latin typeface="Malgun Gothic"/>
                <a:cs typeface="Malgun Gothic"/>
              </a:rPr>
              <a:t>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6384" y="3933056"/>
            <a:ext cx="73276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/>
              <a:t>본 논문은 </a:t>
            </a:r>
            <a:r>
              <a:rPr lang="ko-KR" altLang="en-US" sz="1600" dirty="0" err="1" smtClean="0"/>
              <a:t>지도학습과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비지도학습</a:t>
            </a:r>
            <a:r>
              <a:rPr lang="ko-KR" altLang="en-US" sz="1600" dirty="0" smtClean="0"/>
              <a:t> 방법론을 활용</a:t>
            </a:r>
            <a:endParaRPr lang="en-US" altLang="ko-KR" sz="1600" dirty="0" smtClean="0"/>
          </a:p>
          <a:p>
            <a:pPr algn="ctr"/>
            <a:endParaRPr lang="en-US" altLang="ko-KR" sz="1600" dirty="0" smtClean="0"/>
          </a:p>
          <a:p>
            <a:pPr algn="ctr"/>
            <a:r>
              <a:rPr lang="en-US" altLang="ko-KR" sz="1600" dirty="0" smtClean="0"/>
              <a:t>↓</a:t>
            </a:r>
          </a:p>
          <a:p>
            <a:pPr algn="ctr"/>
            <a:endParaRPr lang="en-US" altLang="ko-KR" sz="1600" dirty="0" smtClean="0"/>
          </a:p>
          <a:p>
            <a:pPr algn="ctr"/>
            <a:r>
              <a:rPr lang="ko-KR" altLang="en-US" sz="1600" dirty="0" smtClean="0">
                <a:latin typeface="Malgun Gothic"/>
                <a:cs typeface="Malgun Gothic"/>
              </a:rPr>
              <a:t>분류의 레이블로 이상 분류 예측을 수행하는 </a:t>
            </a:r>
            <a:r>
              <a:rPr lang="ko-KR" altLang="en-US" sz="1600" dirty="0" err="1" smtClean="0">
                <a:latin typeface="Malgun Gothic"/>
                <a:cs typeface="Malgun Gothic"/>
              </a:rPr>
              <a:t>지도학습</a:t>
            </a:r>
            <a:r>
              <a:rPr lang="ko-KR" altLang="en-US" sz="1600" dirty="0" smtClean="0">
                <a:latin typeface="Malgun Gothic"/>
                <a:cs typeface="Malgun Gothic"/>
              </a:rPr>
              <a:t> 기반의 알고리즘</a:t>
            </a:r>
            <a:r>
              <a:rPr lang="en-US" altLang="ko-KR" sz="1600" dirty="0" smtClean="0">
                <a:latin typeface="Malgun Gothic"/>
                <a:cs typeface="Malgun Gothic"/>
              </a:rPr>
              <a:t/>
            </a:r>
            <a:br>
              <a:rPr lang="en-US" altLang="ko-KR" sz="1600" dirty="0" smtClean="0">
                <a:latin typeface="Malgun Gothic"/>
                <a:cs typeface="Malgun Gothic"/>
              </a:rPr>
            </a:br>
            <a:r>
              <a:rPr lang="ko-KR" altLang="en-US" sz="1600" dirty="0" smtClean="0">
                <a:latin typeface="Malgun Gothic"/>
                <a:cs typeface="Malgun Gothic"/>
              </a:rPr>
              <a:t>모델을 구축한 뒤 </a:t>
            </a:r>
            <a:r>
              <a:rPr lang="ko-KR" altLang="en-US" sz="1600" dirty="0" err="1" smtClean="0">
                <a:latin typeface="Malgun Gothic"/>
                <a:cs typeface="Malgun Gothic"/>
              </a:rPr>
              <a:t>비지도학습</a:t>
            </a:r>
            <a:r>
              <a:rPr lang="ko-KR" altLang="en-US" sz="1600" dirty="0" smtClean="0">
                <a:latin typeface="Malgun Gothic"/>
                <a:cs typeface="Malgun Gothic"/>
              </a:rPr>
              <a:t> 기반의 알고리즘으로 </a:t>
            </a:r>
            <a:r>
              <a:rPr lang="ko-KR" altLang="en-US" sz="1600" dirty="0" err="1" smtClean="0">
                <a:latin typeface="Malgun Gothic"/>
                <a:cs typeface="Malgun Gothic"/>
              </a:rPr>
              <a:t>임계값과</a:t>
            </a:r>
            <a:r>
              <a:rPr lang="ko-KR" altLang="en-US" sz="1600" dirty="0" smtClean="0">
                <a:latin typeface="Malgun Gothic"/>
                <a:cs typeface="Malgun Gothic"/>
              </a:rPr>
              <a:t> 이상치 발생</a:t>
            </a:r>
            <a:r>
              <a:rPr lang="en-US" altLang="ko-KR" sz="1600" dirty="0" smtClean="0">
                <a:latin typeface="Malgun Gothic"/>
                <a:cs typeface="Malgun Gothic"/>
              </a:rPr>
              <a:t/>
            </a:r>
            <a:br>
              <a:rPr lang="en-US" altLang="ko-KR" sz="1600" dirty="0" smtClean="0">
                <a:latin typeface="Malgun Gothic"/>
                <a:cs typeface="Malgun Gothic"/>
              </a:rPr>
            </a:br>
            <a:r>
              <a:rPr lang="ko-KR" altLang="en-US" sz="1600" dirty="0" smtClean="0">
                <a:latin typeface="Malgun Gothic"/>
                <a:cs typeface="Malgun Gothic"/>
              </a:rPr>
              <a:t>시점의 정보를 결합하여 </a:t>
            </a:r>
            <a:r>
              <a:rPr lang="ko-KR" altLang="en-US" sz="1600" dirty="0" err="1" smtClean="0">
                <a:latin typeface="Malgun Gothic"/>
                <a:cs typeface="Malgun Gothic"/>
              </a:rPr>
              <a:t>이상상황에</a:t>
            </a:r>
            <a:r>
              <a:rPr lang="ko-KR" altLang="en-US" sz="1600" dirty="0" smtClean="0">
                <a:latin typeface="Malgun Gothic"/>
                <a:cs typeface="Malgun Gothic"/>
              </a:rPr>
              <a:t> 대해 </a:t>
            </a:r>
            <a:r>
              <a:rPr lang="ko-KR" altLang="en-US" sz="1600" dirty="0" err="1" smtClean="0">
                <a:latin typeface="Malgun Gothic"/>
                <a:cs typeface="Malgun Gothic"/>
              </a:rPr>
              <a:t>선제대응이</a:t>
            </a:r>
            <a:r>
              <a:rPr lang="ko-KR" altLang="en-US" sz="1600" dirty="0" smtClean="0">
                <a:latin typeface="Malgun Gothic"/>
                <a:cs typeface="Malgun Gothic"/>
              </a:rPr>
              <a:t> 가능하도록 기반을 제시</a:t>
            </a:r>
            <a:endParaRPr lang="ko-KR" altLang="en-US" sz="1600" dirty="0"/>
          </a:p>
        </p:txBody>
      </p:sp>
      <p:sp>
        <p:nvSpPr>
          <p:cNvPr id="33" name="직사각형 32"/>
          <p:cNvSpPr/>
          <p:nvPr/>
        </p:nvSpPr>
        <p:spPr>
          <a:xfrm>
            <a:off x="2267744" y="3861048"/>
            <a:ext cx="4680520" cy="4320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2966301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.2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XGBoost</a:t>
            </a:r>
            <a:r>
              <a:rPr 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292067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/>
              <a:t>트리 기반의 앙상블 </a:t>
            </a:r>
            <a:r>
              <a:rPr lang="ko-KR" altLang="en-US" sz="1200" dirty="0" smtClean="0"/>
              <a:t>모형으로 </a:t>
            </a:r>
            <a:r>
              <a:rPr lang="ko-KR" altLang="en-US" sz="1200" dirty="0" err="1"/>
              <a:t>결정트리를</a:t>
            </a:r>
            <a:r>
              <a:rPr lang="ko-KR" altLang="en-US" sz="1200" dirty="0"/>
              <a:t> 차례대로 학습하며 개별 </a:t>
            </a:r>
            <a:r>
              <a:rPr lang="ko-KR" altLang="en-US" sz="1200" dirty="0" smtClean="0"/>
              <a:t>트리는 </a:t>
            </a:r>
            <a:r>
              <a:rPr lang="ko-KR" altLang="en-US" sz="1200" dirty="0"/>
              <a:t>선행하는 트리에 존재하는 오류를 개선해 나가면서 생성된다</a:t>
            </a:r>
            <a:r>
              <a:rPr lang="en-US" altLang="ko-KR" sz="1200" dirty="0"/>
              <a:t>. </a:t>
            </a:r>
            <a:r>
              <a:rPr lang="en-US" altLang="ko-KR" sz="1200" dirty="0" err="1"/>
              <a:t>XGBoost</a:t>
            </a:r>
            <a:r>
              <a:rPr lang="ko-KR" altLang="en-US" sz="1200" dirty="0"/>
              <a:t>는 기존의 </a:t>
            </a:r>
            <a:r>
              <a:rPr lang="en-US" altLang="ko-KR" sz="1200" dirty="0"/>
              <a:t>Gradient </a:t>
            </a:r>
            <a:r>
              <a:rPr lang="en-US" altLang="ko-KR" sz="1200" dirty="0" smtClean="0"/>
              <a:t>Boosting </a:t>
            </a:r>
            <a:r>
              <a:rPr lang="ko-KR" altLang="en-US" sz="1200" dirty="0"/>
              <a:t>방법에 </a:t>
            </a:r>
            <a:r>
              <a:rPr lang="en-US" altLang="ko-KR" sz="1200" dirty="0"/>
              <a:t>Approximation </a:t>
            </a:r>
            <a:r>
              <a:rPr lang="ko-KR" altLang="en-US" sz="1200" dirty="0"/>
              <a:t>방법을 </a:t>
            </a:r>
            <a:r>
              <a:rPr lang="ko-KR" altLang="en-US" sz="1200" dirty="0" smtClean="0"/>
              <a:t>적용하여 </a:t>
            </a:r>
            <a:r>
              <a:rPr lang="en-US" altLang="ko-KR" sz="1200" dirty="0"/>
              <a:t>Parallelize</a:t>
            </a:r>
            <a:r>
              <a:rPr lang="ko-KR" altLang="en-US" sz="1200" dirty="0"/>
              <a:t>를 가능하게 한 모델로 </a:t>
            </a:r>
            <a:r>
              <a:rPr lang="en-US" altLang="ko-KR" sz="1200" dirty="0"/>
              <a:t>Chen and </a:t>
            </a:r>
            <a:r>
              <a:rPr lang="en-US" altLang="ko-KR" sz="1200" dirty="0" err="1"/>
              <a:t>Guestrin</a:t>
            </a:r>
            <a:r>
              <a:rPr lang="en-US" altLang="ko-KR" sz="1200" dirty="0"/>
              <a:t>(2016)</a:t>
            </a:r>
            <a:r>
              <a:rPr lang="ko-KR" altLang="en-US" sz="1200" dirty="0"/>
              <a:t>에 의해 제안되었다</a:t>
            </a:r>
            <a:r>
              <a:rPr lang="en-US" altLang="ko-KR" sz="1200" dirty="0"/>
              <a:t>[13</a:t>
            </a:r>
            <a:r>
              <a:rPr lang="en-US" altLang="ko-KR" sz="1200" dirty="0" smtClean="0"/>
              <a:t>].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 err="1"/>
              <a:t>XGBoost</a:t>
            </a:r>
            <a:r>
              <a:rPr lang="en-US" altLang="ko-KR" sz="1200" dirty="0"/>
              <a:t> </a:t>
            </a:r>
            <a:r>
              <a:rPr lang="ko-KR" altLang="en-US" sz="1200" dirty="0"/>
              <a:t>이전의 </a:t>
            </a:r>
            <a:r>
              <a:rPr lang="ko-KR" altLang="en-US" sz="1200" dirty="0" err="1"/>
              <a:t>결정트리</a:t>
            </a:r>
            <a:r>
              <a:rPr lang="ko-KR" altLang="en-US" sz="1200" dirty="0"/>
              <a:t> 모델은 노드를 분할하는 </a:t>
            </a:r>
            <a:r>
              <a:rPr lang="ko-KR" altLang="en-US" sz="1200" dirty="0" smtClean="0"/>
              <a:t>지점을 </a:t>
            </a:r>
            <a:r>
              <a:rPr lang="ko-KR" altLang="en-US" sz="1200" dirty="0"/>
              <a:t>탐색할 때 모든 경우의 수를 고려함으로써 </a:t>
            </a:r>
            <a:r>
              <a:rPr lang="ko-KR" altLang="en-US" sz="1200" dirty="0" err="1"/>
              <a:t>최적해를</a:t>
            </a:r>
            <a:r>
              <a:rPr lang="ko-KR" altLang="en-US" sz="1200" dirty="0"/>
              <a:t> 찾을 수 있었다</a:t>
            </a:r>
            <a:r>
              <a:rPr lang="en-US" altLang="ko-KR" sz="1200" dirty="0"/>
              <a:t>. </a:t>
            </a:r>
            <a:r>
              <a:rPr lang="ko-KR" altLang="en-US" sz="1200" dirty="0"/>
              <a:t>정확도가 </a:t>
            </a:r>
            <a:r>
              <a:rPr lang="ko-KR" altLang="en-US" sz="1200" dirty="0" smtClean="0"/>
              <a:t>보장되었지만 </a:t>
            </a:r>
            <a:r>
              <a:rPr lang="ko-KR" altLang="en-US" sz="1200" dirty="0"/>
              <a:t>학습이 느리고 모든 데이터가 메모리에 한 번에 할당될 수 없다는 단점이 지적되었다</a:t>
            </a:r>
            <a:r>
              <a:rPr lang="en-US" altLang="ko-KR" sz="1200" dirty="0" smtClean="0"/>
              <a:t>.</a:t>
            </a:r>
          </a:p>
          <a:p>
            <a:pPr marL="12700">
              <a:spcBef>
                <a:spcPts val="555"/>
              </a:spcBef>
              <a:defRPr/>
            </a:pPr>
            <a:r>
              <a:rPr lang="en-US" altLang="ko-KR" sz="1200" dirty="0" err="1"/>
              <a:t>XGBoost</a:t>
            </a:r>
            <a:r>
              <a:rPr lang="ko-KR" altLang="en-US" sz="1200" dirty="0"/>
              <a:t>는 </a:t>
            </a:r>
            <a:r>
              <a:rPr lang="en-US" altLang="ko-KR" sz="1200" dirty="0" err="1"/>
              <a:t>Approxiamtion</a:t>
            </a:r>
            <a:r>
              <a:rPr lang="en-US" altLang="ko-KR" sz="1200" dirty="0"/>
              <a:t> Algorithm</a:t>
            </a:r>
            <a:r>
              <a:rPr lang="ko-KR" altLang="en-US" sz="1200" dirty="0"/>
              <a:t>으로 </a:t>
            </a:r>
            <a:r>
              <a:rPr lang="ko-KR" altLang="en-US" sz="1200" dirty="0" err="1"/>
              <a:t>최적해의</a:t>
            </a:r>
            <a:r>
              <a:rPr lang="ko-KR" altLang="en-US" sz="1200" dirty="0"/>
              <a:t> 근사를 통한 병렬처리 방법으로 수행 속도를 높였다</a:t>
            </a:r>
            <a:r>
              <a:rPr lang="en-US" altLang="ko-KR" sz="1200" dirty="0" smtClean="0"/>
              <a:t>.</a:t>
            </a:r>
          </a:p>
          <a:p>
            <a:pPr marL="228600" marR="0" lvl="0" indent="0" defTabSz="914400" eaLnBrk="1" fontAlgn="auto" latinLnBrk="0" hangingPunct="1">
              <a:lnSpc>
                <a:spcPct val="10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spc="-10" dirty="0">
                <a:solidFill>
                  <a:srgbClr val="252525"/>
                </a:solidFill>
                <a:latin typeface="Malgun Gothic"/>
                <a:cs typeface="Malgun Gothic"/>
              </a:rPr>
              <a:t>-</a:t>
            </a:r>
            <a:r>
              <a:rPr lang="en-US" altLang="ko-KR" sz="1200" b="1" dirty="0">
                <a:solidFill>
                  <a:srgbClr val="252525"/>
                </a:solidFill>
                <a:latin typeface="Malgun Gothic"/>
                <a:cs typeface="Malgun Gothic"/>
              </a:rPr>
              <a:t>&gt;</a:t>
            </a:r>
            <a:r>
              <a:rPr lang="ko-KR" altLang="en-US" sz="1200" b="1" spc="-20" dirty="0">
                <a:solidFill>
                  <a:srgbClr val="252525"/>
                </a:solidFill>
                <a:latin typeface="Malgun Gothic"/>
                <a:cs typeface="Malgun Gothic"/>
              </a:rPr>
              <a:t> </a:t>
            </a:r>
            <a:r>
              <a:rPr lang="en-US" altLang="ko-KR" sz="1200" dirty="0"/>
              <a:t>Approximation Algorithm</a:t>
            </a:r>
            <a:r>
              <a:rPr lang="ko-KR" altLang="en-US" sz="1200" dirty="0"/>
              <a:t>은 변수에 대한 데이터의 분포를 고려하여 데이터를</a:t>
            </a:r>
            <a:r>
              <a:rPr lang="en-US" altLang="ko-KR" sz="1200" dirty="0"/>
              <a:t/>
            </a:r>
            <a:br>
              <a:rPr lang="en-US" altLang="ko-KR" sz="1200" dirty="0"/>
            </a:br>
            <a:r>
              <a:rPr lang="en-US" altLang="ko-KR" sz="1200" dirty="0"/>
              <a:t>     </a:t>
            </a:r>
            <a:r>
              <a:rPr lang="ko-KR" altLang="en-US" sz="1200" dirty="0" err="1"/>
              <a:t>퍼센타일로</a:t>
            </a:r>
            <a:r>
              <a:rPr lang="ko-KR" altLang="en-US" sz="1200" dirty="0"/>
              <a:t> 나눈 </a:t>
            </a:r>
            <a:r>
              <a:rPr lang="ko-KR" altLang="en-US" sz="1200" dirty="0" err="1"/>
              <a:t>버킷</a:t>
            </a:r>
            <a:r>
              <a:rPr lang="ko-KR" altLang="en-US" sz="1200" dirty="0"/>
              <a:t> 안에서의 </a:t>
            </a:r>
            <a:r>
              <a:rPr lang="en-US" altLang="ko-KR" sz="1200" dirty="0"/>
              <a:t>split</a:t>
            </a:r>
            <a:r>
              <a:rPr lang="ko-KR" altLang="en-US" sz="1200" dirty="0"/>
              <a:t>만 계산하여 효율성을 높이는 방법이다</a:t>
            </a:r>
            <a:r>
              <a:rPr lang="en-US" altLang="ko-KR" sz="1200" dirty="0" smtClean="0"/>
              <a:t>.</a:t>
            </a:r>
          </a:p>
          <a:p>
            <a:pPr marL="12700">
              <a:spcBef>
                <a:spcPts val="555"/>
              </a:spcBef>
              <a:defRPr/>
            </a:pPr>
            <a:r>
              <a:rPr lang="en-US" altLang="ko-KR" sz="1200" dirty="0" smtClean="0"/>
              <a:t>Column </a:t>
            </a:r>
            <a:r>
              <a:rPr lang="en-US" altLang="ko-KR" sz="1200" dirty="0"/>
              <a:t>Sampling</a:t>
            </a:r>
            <a:r>
              <a:rPr lang="ko-KR" altLang="en-US" sz="1200" dirty="0"/>
              <a:t>은 </a:t>
            </a:r>
            <a:r>
              <a:rPr lang="ko-KR" altLang="en-US" sz="1200" dirty="0" err="1"/>
              <a:t>랜덤포레스트에서</a:t>
            </a:r>
            <a:r>
              <a:rPr lang="ko-KR" altLang="en-US" sz="1200" dirty="0"/>
              <a:t> 차용한 방법으로 샘플링 된 변수만을 사용해 학습을 </a:t>
            </a:r>
            <a:r>
              <a:rPr lang="ko-KR" altLang="en-US" sz="1200" dirty="0" smtClean="0"/>
              <a:t>시도하는 </a:t>
            </a:r>
            <a:r>
              <a:rPr lang="ko-KR" altLang="en-US" sz="1200" dirty="0"/>
              <a:t>방법이다</a:t>
            </a:r>
            <a:r>
              <a:rPr lang="en-US" altLang="ko-KR" sz="1200" dirty="0" smtClean="0"/>
              <a:t>.</a:t>
            </a:r>
          </a:p>
          <a:p>
            <a:pPr marL="12700">
              <a:spcBef>
                <a:spcPts val="555"/>
              </a:spcBef>
              <a:defRPr/>
            </a:pPr>
            <a:r>
              <a:rPr lang="en-US" altLang="ko-KR" sz="1200" dirty="0" smtClean="0"/>
              <a:t>     </a:t>
            </a:r>
            <a:r>
              <a:rPr lang="en-US" altLang="ko-KR" sz="1200" b="1" spc="-10" dirty="0" smtClean="0">
                <a:solidFill>
                  <a:srgbClr val="252525"/>
                </a:solidFill>
                <a:latin typeface="Malgun Gothic"/>
                <a:cs typeface="Malgun Gothic"/>
              </a:rPr>
              <a:t>-</a:t>
            </a:r>
            <a:r>
              <a:rPr lang="en-US" altLang="ko-KR" sz="1200" b="1" dirty="0" smtClean="0">
                <a:solidFill>
                  <a:srgbClr val="252525"/>
                </a:solidFill>
                <a:latin typeface="Malgun Gothic"/>
                <a:cs typeface="Malgun Gothic"/>
              </a:rPr>
              <a:t>&gt;</a:t>
            </a:r>
            <a:r>
              <a:rPr lang="ko-KR" altLang="en-US" sz="1200" b="1" spc="-20" dirty="0" smtClean="0">
                <a:solidFill>
                  <a:srgbClr val="252525"/>
                </a:solidFill>
                <a:latin typeface="Malgun Gothic"/>
                <a:cs typeface="Malgun Gothic"/>
              </a:rPr>
              <a:t> </a:t>
            </a:r>
            <a:r>
              <a:rPr lang="ko-KR" altLang="en-US" sz="1200" dirty="0"/>
              <a:t>이를 통해 </a:t>
            </a:r>
            <a:r>
              <a:rPr lang="en-US" altLang="ko-KR" sz="1200" dirty="0" err="1"/>
              <a:t>XGBoost</a:t>
            </a:r>
            <a:r>
              <a:rPr lang="ko-KR" altLang="en-US" sz="1200" dirty="0"/>
              <a:t>는 </a:t>
            </a:r>
            <a:r>
              <a:rPr lang="ko-KR" altLang="en-US" sz="1200" dirty="0" err="1" smtClean="0"/>
              <a:t>과대적합을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방지하고 학습시간을 단축할 수 있다</a:t>
            </a:r>
            <a:r>
              <a:rPr lang="en-US" altLang="ko-KR" sz="1200" dirty="0" smtClean="0"/>
              <a:t>.</a:t>
            </a:r>
          </a:p>
          <a:p>
            <a:pPr marL="12700">
              <a:spcBef>
                <a:spcPts val="555"/>
              </a:spcBef>
              <a:defRPr/>
            </a:pPr>
            <a:r>
              <a:rPr lang="en-US" altLang="ko-KR" sz="1200" dirty="0" err="1"/>
              <a:t>XGBoost</a:t>
            </a:r>
            <a:r>
              <a:rPr lang="ko-KR" altLang="en-US" sz="1200" dirty="0"/>
              <a:t>는 하드웨어적인 최적화로 빠른 학습과 높은 정확도를 </a:t>
            </a:r>
            <a:r>
              <a:rPr lang="ko-KR" altLang="en-US" sz="1200" dirty="0" smtClean="0"/>
              <a:t>보여준다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4869160"/>
            <a:ext cx="7006590" cy="902170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>
                <a:latin typeface="Wingdings"/>
                <a:cs typeface="Wingdings"/>
              </a:rPr>
              <a:t></a:t>
            </a:r>
            <a:r>
              <a:rPr b="1" spc="505" dirty="0">
                <a:latin typeface="Times New Roman"/>
                <a:cs typeface="Times New Roman"/>
              </a:rPr>
              <a:t> </a:t>
            </a:r>
            <a:r>
              <a:rPr lang="en-US" altLang="ko-KR" b="1" dirty="0" err="1" smtClean="0"/>
              <a:t>XGBoost</a:t>
            </a:r>
            <a:r>
              <a:rPr lang="en-US" altLang="ko-KR" b="1" dirty="0" smtClean="0"/>
              <a:t> </a:t>
            </a:r>
            <a:r>
              <a:rPr lang="ko-KR" altLang="en-US" b="1" dirty="0"/>
              <a:t>모델은 이벤트 분류</a:t>
            </a:r>
            <a:r>
              <a:rPr lang="en-US" altLang="ko-KR" b="1" dirty="0"/>
              <a:t>, </a:t>
            </a:r>
            <a:r>
              <a:rPr lang="ko-KR" altLang="en-US" b="1" dirty="0"/>
              <a:t>행동 예측</a:t>
            </a:r>
            <a:r>
              <a:rPr lang="en-US" altLang="ko-KR" b="1" dirty="0"/>
              <a:t>, </a:t>
            </a:r>
            <a:r>
              <a:rPr lang="ko-KR" altLang="en-US" b="1" dirty="0"/>
              <a:t>동작 감지</a:t>
            </a:r>
            <a:r>
              <a:rPr lang="en-US" altLang="ko-KR" b="1" dirty="0"/>
              <a:t>, </a:t>
            </a:r>
            <a:r>
              <a:rPr lang="ko-KR" altLang="en-US" b="1" dirty="0"/>
              <a:t>위험 예측 등 다양한 분야에서 활용될 수 있어 확장 성</a:t>
            </a:r>
            <a:r>
              <a:rPr lang="en-US" altLang="ko-KR" b="1" dirty="0"/>
              <a:t>(Scalability)</a:t>
            </a:r>
            <a:r>
              <a:rPr lang="ko-KR" altLang="en-US" b="1" dirty="0"/>
              <a:t>을 갖춘 모델로 평가받는다</a:t>
            </a:r>
            <a:r>
              <a:rPr lang="en-US" altLang="ko-KR" b="1" dirty="0" smtClean="0"/>
              <a:t>.</a:t>
            </a:r>
            <a:endParaRPr b="1" dirty="0">
              <a:latin typeface="Malgun Gothic"/>
              <a:cs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2966301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.3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err="1" smtClean="0">
                <a:solidFill>
                  <a:srgbClr val="3A3838"/>
                </a:solidFill>
                <a:latin typeface="Malgun Gothic"/>
                <a:cs typeface="Malgun Gothic"/>
              </a:rPr>
              <a:t>LightGBM</a:t>
            </a:r>
            <a:r>
              <a:rPr 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ko-KR" alt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2333331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 err="1"/>
              <a:t>그래디언트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부스팅</a:t>
            </a:r>
            <a:r>
              <a:rPr lang="ko-KR" altLang="en-US" sz="1200" dirty="0"/>
              <a:t> 결정 트리</a:t>
            </a:r>
            <a:r>
              <a:rPr lang="en-US" altLang="ko-KR" sz="1200" dirty="0"/>
              <a:t>(Gradient Boosting Decision Tree) </a:t>
            </a:r>
            <a:r>
              <a:rPr lang="ko-KR" altLang="en-US" sz="1200" dirty="0"/>
              <a:t>기반의 모형으로 </a:t>
            </a:r>
            <a:r>
              <a:rPr lang="en-US" altLang="ko-KR" sz="1200" dirty="0" err="1"/>
              <a:t>Ke</a:t>
            </a:r>
            <a:r>
              <a:rPr lang="en-US" altLang="ko-KR" sz="1200" dirty="0"/>
              <a:t> et al.(2017)</a:t>
            </a:r>
            <a:r>
              <a:rPr lang="ko-KR" altLang="en-US" sz="1200" dirty="0"/>
              <a:t>에 의해 제안되었다 </a:t>
            </a:r>
            <a:r>
              <a:rPr lang="en-US" altLang="ko-KR" sz="1200" dirty="0"/>
              <a:t>[14</a:t>
            </a:r>
            <a:r>
              <a:rPr lang="en-US" altLang="ko-KR" sz="1200" dirty="0" smtClean="0"/>
              <a:t>].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ko-KR" altLang="en-US" sz="1200" dirty="0" smtClean="0"/>
              <a:t>고차원 </a:t>
            </a:r>
            <a:r>
              <a:rPr lang="ko-KR" altLang="en-US" sz="1200" dirty="0"/>
              <a:t>변수로 인해 데이터 크기가 클 때 학습의 효율성과 확장성을 개선하기 위해 </a:t>
            </a:r>
            <a:r>
              <a:rPr lang="ko-KR" altLang="en-US" sz="1200" dirty="0" smtClean="0"/>
              <a:t>기울기 </a:t>
            </a:r>
            <a:r>
              <a:rPr lang="ko-KR" altLang="en-US" sz="1200" dirty="0"/>
              <a:t>기반 단측 표본추출법인 </a:t>
            </a:r>
            <a:r>
              <a:rPr lang="en-US" altLang="ko-KR" sz="1200" dirty="0"/>
              <a:t>GOSS(Gradient-base One-Side Sampling)</a:t>
            </a:r>
            <a:r>
              <a:rPr lang="ko-KR" altLang="en-US" sz="1200" dirty="0"/>
              <a:t>과 배타적 변수 묶음인 </a:t>
            </a:r>
            <a:r>
              <a:rPr lang="en-US" altLang="ko-KR" sz="1200" dirty="0"/>
              <a:t>EFB(Exclusive Feature Bundling) </a:t>
            </a:r>
            <a:r>
              <a:rPr lang="ko-KR" altLang="en-US" sz="1200" dirty="0"/>
              <a:t>을 적용한 </a:t>
            </a:r>
            <a:r>
              <a:rPr lang="ko-KR" altLang="en-US" sz="1200" dirty="0" smtClean="0"/>
              <a:t>새로운 </a:t>
            </a:r>
            <a:r>
              <a:rPr lang="ko-KR" altLang="en-US" sz="1200" dirty="0"/>
              <a:t>형태의 </a:t>
            </a:r>
            <a:r>
              <a:rPr lang="en-US" altLang="ko-KR" sz="1200" dirty="0"/>
              <a:t>GBDT</a:t>
            </a:r>
            <a:r>
              <a:rPr lang="ko-KR" altLang="en-US" sz="1200" dirty="0"/>
              <a:t>가 </a:t>
            </a:r>
            <a:r>
              <a:rPr lang="en-US" altLang="ko-KR" sz="1200" dirty="0" err="1"/>
              <a:t>LightGBM</a:t>
            </a:r>
            <a:r>
              <a:rPr lang="ko-KR" altLang="en-US" sz="1200" dirty="0"/>
              <a:t>이다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/>
              <a:t>GOSS </a:t>
            </a:r>
            <a:r>
              <a:rPr lang="ko-KR" altLang="en-US" sz="1200" dirty="0"/>
              <a:t>방법론은 데이터의 개수를 내부적으로 줄이기 위해 큰 기울기를 가진 데이터를 </a:t>
            </a:r>
            <a:r>
              <a:rPr lang="ko-KR" altLang="en-US" sz="1200" dirty="0" smtClean="0"/>
              <a:t>보존하고 </a:t>
            </a:r>
            <a:r>
              <a:rPr lang="ko-KR" altLang="en-US" sz="1200" dirty="0"/>
              <a:t>작은 기울기를 가진 데이터는 임의적으로 추 출하여 샘플링을 하는 것이다</a:t>
            </a:r>
            <a:r>
              <a:rPr lang="en-US" altLang="ko-KR" sz="1200" dirty="0" smtClean="0"/>
              <a:t>.</a:t>
            </a: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/>
              <a:t>EFB</a:t>
            </a:r>
            <a:r>
              <a:rPr lang="ko-KR" altLang="en-US" sz="1200" dirty="0"/>
              <a:t>은 고차원 데이터가 </a:t>
            </a:r>
            <a:r>
              <a:rPr lang="en-US" altLang="ko-KR" sz="1200" dirty="0"/>
              <a:t>One-Hot Encoding</a:t>
            </a:r>
            <a:r>
              <a:rPr lang="ko-KR" altLang="en-US" sz="1200" dirty="0"/>
              <a:t>과 같이 </a:t>
            </a:r>
            <a:r>
              <a:rPr lang="en-US" altLang="ko-KR" sz="1200" dirty="0"/>
              <a:t>0</a:t>
            </a:r>
            <a:r>
              <a:rPr lang="ko-KR" altLang="en-US" sz="1200" dirty="0"/>
              <a:t>이 많은 </a:t>
            </a:r>
            <a:r>
              <a:rPr lang="ko-KR" altLang="en-US" sz="1200" dirty="0" err="1"/>
              <a:t>희소행렬</a:t>
            </a:r>
            <a:r>
              <a:rPr lang="ko-KR" altLang="en-US" sz="1200" dirty="0"/>
              <a:t> 형태인 점을 고려하여 희소 변수 공간에서의 많은 변수들은 상호 </a:t>
            </a:r>
            <a:r>
              <a:rPr lang="ko-KR" altLang="en-US" sz="1200" dirty="0" smtClean="0"/>
              <a:t>배타적이라는 </a:t>
            </a:r>
            <a:r>
              <a:rPr lang="ko-KR" altLang="en-US" sz="1200" dirty="0"/>
              <a:t>특징을 활용해 변수의 사이즈를 </a:t>
            </a:r>
            <a:r>
              <a:rPr lang="ko-KR" altLang="en-US" sz="1200" dirty="0" smtClean="0"/>
              <a:t>효과적으로 </a:t>
            </a:r>
            <a:r>
              <a:rPr lang="ko-KR" altLang="en-US" sz="1200" dirty="0"/>
              <a:t>줄이는 방법이다</a:t>
            </a:r>
            <a:r>
              <a:rPr lang="en-US" altLang="ko-KR" sz="1200" dirty="0"/>
              <a:t>. </a:t>
            </a:r>
            <a:r>
              <a:rPr lang="ko-KR" altLang="en-US" sz="1200" dirty="0"/>
              <a:t>고차원 데이터의 변수 공간 희소성으로 인해 배타적 변수를 단일 </a:t>
            </a:r>
            <a:r>
              <a:rPr lang="ko-KR" altLang="en-US" sz="1200" dirty="0" smtClean="0"/>
              <a:t>변수로 </a:t>
            </a:r>
            <a:r>
              <a:rPr lang="ko-KR" altLang="en-US" sz="1200" dirty="0"/>
              <a:t>묶어 왜곡을 방지하는 동시에 많은 </a:t>
            </a:r>
            <a:r>
              <a:rPr lang="ko-KR" altLang="en-US" sz="1200" dirty="0" err="1"/>
              <a:t>계산량을</a:t>
            </a:r>
            <a:r>
              <a:rPr lang="ko-KR" altLang="en-US" sz="1200" dirty="0"/>
              <a:t> 절감할 수 있다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4869160"/>
            <a:ext cx="7006590" cy="902170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>
                <a:latin typeface="Wingdings"/>
                <a:cs typeface="Wingdings"/>
              </a:rPr>
              <a:t></a:t>
            </a:r>
            <a:r>
              <a:rPr b="1" spc="505" dirty="0">
                <a:latin typeface="Times New Roman"/>
                <a:cs typeface="Times New Roman"/>
              </a:rPr>
              <a:t> </a:t>
            </a:r>
            <a:r>
              <a:rPr lang="en-US" altLang="ko-KR" b="1" dirty="0" err="1"/>
              <a:t>LightGBM</a:t>
            </a:r>
            <a:r>
              <a:rPr lang="ko-KR" altLang="en-US" b="1" dirty="0"/>
              <a:t>은 </a:t>
            </a:r>
            <a:r>
              <a:rPr lang="en-US" altLang="ko-KR" b="1" dirty="0"/>
              <a:t>GOSS</a:t>
            </a:r>
            <a:r>
              <a:rPr lang="ko-KR" altLang="en-US" b="1" dirty="0"/>
              <a:t>와 </a:t>
            </a:r>
            <a:r>
              <a:rPr lang="en-US" altLang="ko-KR" b="1" dirty="0"/>
              <a:t>EFB</a:t>
            </a:r>
            <a:r>
              <a:rPr lang="ko-KR" altLang="en-US" b="1" dirty="0"/>
              <a:t>를 적용해 </a:t>
            </a:r>
            <a:r>
              <a:rPr lang="en-US" altLang="ko-KR" b="1" dirty="0" smtClean="0"/>
              <a:t>Leaf-wise </a:t>
            </a:r>
            <a:r>
              <a:rPr lang="ko-KR" altLang="en-US" b="1" dirty="0"/>
              <a:t>방식으로 트리를 분할함으로써 메모리 </a:t>
            </a:r>
            <a:r>
              <a:rPr lang="ko-KR" altLang="en-US" b="1" dirty="0" smtClean="0"/>
              <a:t>사용량을 </a:t>
            </a:r>
            <a:r>
              <a:rPr lang="ko-KR" altLang="en-US" b="1" dirty="0"/>
              <a:t>감소시키고 훈련 속도를 빠르게 한다 </a:t>
            </a:r>
            <a:r>
              <a:rPr lang="en-US" altLang="ko-KR" b="1" dirty="0"/>
              <a:t>[15].</a:t>
            </a:r>
            <a:endParaRPr b="1" dirty="0"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87230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 bwMode="auto">
          <a:xfrm>
            <a:off x="0" y="0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4" name="object 4"/>
          <p:cNvSpPr/>
          <p:nvPr/>
        </p:nvSpPr>
        <p:spPr bwMode="auto">
          <a:xfrm>
            <a:off x="0" y="6614159"/>
            <a:ext cx="9144000" cy="243840"/>
          </a:xfrm>
          <a:custGeom>
            <a:avLst/>
            <a:gdLst/>
            <a:ahLst/>
            <a:cxnLst/>
            <a:rect l="l" t="t" r="r" b="b"/>
            <a:pathLst>
              <a:path w="9144000" h="243840" extrusionOk="0">
                <a:moveTo>
                  <a:pt x="9144000" y="0"/>
                </a:moveTo>
                <a:lnTo>
                  <a:pt x="0" y="0"/>
                </a:lnTo>
                <a:lnTo>
                  <a:pt x="0" y="243840"/>
                </a:lnTo>
                <a:lnTo>
                  <a:pt x="9144000" y="243840"/>
                </a:lnTo>
                <a:lnTo>
                  <a:pt x="9144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5" name="object 5"/>
          <p:cNvSpPr/>
          <p:nvPr/>
        </p:nvSpPr>
        <p:spPr bwMode="auto">
          <a:xfrm>
            <a:off x="0" y="853439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 extrusionOk="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6350">
            <a:solidFill>
              <a:srgbClr val="D0CECE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 bwMode="auto">
          <a:xfrm>
            <a:off x="411276" y="356742"/>
            <a:ext cx="293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dirty="0">
                <a:solidFill>
                  <a:srgbClr val="252525"/>
                </a:solidFill>
              </a:rPr>
              <a:t>2.</a:t>
            </a:r>
            <a:r>
              <a:rPr spc="-10" dirty="0">
                <a:solidFill>
                  <a:srgbClr val="252525"/>
                </a:solidFill>
              </a:rPr>
              <a:t> </a:t>
            </a:r>
            <a:r>
              <a:rPr lang="ko-KR" altLang="en-US" dirty="0">
                <a:solidFill>
                  <a:srgbClr val="252525"/>
                </a:solidFill>
              </a:rPr>
              <a:t>관련 연구</a:t>
            </a:r>
            <a:endParaRPr dirty="0"/>
          </a:p>
        </p:txBody>
      </p:sp>
      <p:sp>
        <p:nvSpPr>
          <p:cNvPr id="7" name="object 7"/>
          <p:cNvSpPr txBox="1"/>
          <p:nvPr/>
        </p:nvSpPr>
        <p:spPr bwMode="auto">
          <a:xfrm>
            <a:off x="813610" y="966596"/>
            <a:ext cx="2966301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defRPr/>
            </a:pPr>
            <a:r>
              <a:rPr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2</a:t>
            </a:r>
            <a:r>
              <a:rPr lang="en-US" sz="2000" b="1" spc="-10" dirty="0" smtClean="0">
                <a:solidFill>
                  <a:srgbClr val="3A3838"/>
                </a:solidFill>
                <a:latin typeface="Malgun Gothic"/>
                <a:cs typeface="Malgun Gothic"/>
              </a:rPr>
              <a:t>.4</a:t>
            </a:r>
            <a:r>
              <a:rPr sz="2000" b="1" dirty="0" smtClean="0">
                <a:solidFill>
                  <a:srgbClr val="3A3838"/>
                </a:solidFill>
                <a:latin typeface="Malgun Gothic"/>
                <a:cs typeface="Malgun Gothic"/>
              </a:rPr>
              <a:t>.</a:t>
            </a:r>
            <a:r>
              <a:rPr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 </a:t>
            </a:r>
            <a:r>
              <a:rPr 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CNN </a:t>
            </a:r>
            <a:r>
              <a:rPr lang="ko-KR" altLang="en-US" sz="2000" b="1" spc="15" dirty="0" smtClean="0">
                <a:solidFill>
                  <a:srgbClr val="3A3838"/>
                </a:solidFill>
                <a:latin typeface="Malgun Gothic"/>
                <a:cs typeface="Malgun Gothic"/>
              </a:rPr>
              <a:t>예측 모델</a:t>
            </a:r>
            <a:endParaRPr sz="2000" dirty="0">
              <a:latin typeface="Malgun Gothic"/>
              <a:cs typeface="Malgun Gothic"/>
            </a:endParaRPr>
          </a:p>
        </p:txBody>
      </p:sp>
      <p:sp>
        <p:nvSpPr>
          <p:cNvPr id="11" name="object 11"/>
          <p:cNvSpPr txBox="1"/>
          <p:nvPr/>
        </p:nvSpPr>
        <p:spPr bwMode="auto">
          <a:xfrm>
            <a:off x="1043608" y="1340768"/>
            <a:ext cx="7006590" cy="1779333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dirty="0">
                <a:latin typeface="Wingdings"/>
                <a:cs typeface="Wingdings"/>
              </a:rPr>
              <a:t></a:t>
            </a:r>
            <a:r>
              <a:rPr sz="1200" spc="505" dirty="0">
                <a:latin typeface="Times New Roman"/>
                <a:cs typeface="Times New Roman"/>
              </a:rPr>
              <a:t> </a:t>
            </a:r>
            <a:r>
              <a:rPr lang="ko-KR" altLang="en-US" sz="1200" dirty="0" err="1"/>
              <a:t>딥러닝</a:t>
            </a:r>
            <a:r>
              <a:rPr lang="ko-KR" altLang="en-US" sz="1200" dirty="0"/>
              <a:t> 알고리즘의 한 종류인 </a:t>
            </a:r>
            <a:r>
              <a:rPr lang="en-US" altLang="ko-KR" sz="1200" dirty="0"/>
              <a:t>CNN(</a:t>
            </a:r>
            <a:r>
              <a:rPr lang="ko-KR" altLang="en-US" sz="1200" dirty="0" err="1"/>
              <a:t>합성곱</a:t>
            </a:r>
            <a:r>
              <a:rPr lang="ko-KR" altLang="en-US" sz="1200" dirty="0"/>
              <a:t> 신경망</a:t>
            </a:r>
            <a:r>
              <a:rPr lang="en-US" altLang="ko-KR" sz="1200" dirty="0"/>
              <a:t>, Convolutional Neural Network)</a:t>
            </a:r>
            <a:r>
              <a:rPr lang="ko-KR" altLang="en-US" sz="1200" dirty="0"/>
              <a:t>은 </a:t>
            </a:r>
            <a:r>
              <a:rPr lang="ko-KR" altLang="en-US" sz="1200" dirty="0" smtClean="0"/>
              <a:t>이미지 </a:t>
            </a:r>
            <a:r>
              <a:rPr lang="ko-KR" altLang="en-US" sz="1200" dirty="0"/>
              <a:t>또는 배열 등 격자 형태의 데이터 특징을 </a:t>
            </a:r>
            <a:r>
              <a:rPr lang="ko-KR" altLang="en-US" sz="1200" dirty="0" smtClean="0"/>
              <a:t>추출하여 </a:t>
            </a:r>
            <a:r>
              <a:rPr lang="ko-KR" altLang="en-US" sz="1200" dirty="0"/>
              <a:t>데이터의 패턴을 </a:t>
            </a:r>
            <a:r>
              <a:rPr lang="ko-KR" altLang="en-US" sz="1200" dirty="0" smtClean="0"/>
              <a:t>식별하는데 </a:t>
            </a:r>
            <a:r>
              <a:rPr lang="ko-KR" altLang="en-US" sz="1200" dirty="0"/>
              <a:t>효과적인 신경망 기</a:t>
            </a:r>
            <a:r>
              <a:rPr lang="ko-KR" altLang="en-US" sz="1200" dirty="0" smtClean="0"/>
              <a:t>법이다</a:t>
            </a:r>
            <a:r>
              <a:rPr lang="en-US" altLang="ko-KR" sz="1200" dirty="0"/>
              <a:t>[16]. </a:t>
            </a:r>
            <a:endParaRPr lang="en-US" altLang="ko-KR" sz="1200" dirty="0" smtClean="0"/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lang="en-US" altLang="ko-KR" sz="1200" dirty="0"/>
              <a:t>CNN</a:t>
            </a:r>
            <a:r>
              <a:rPr lang="ko-KR" altLang="en-US" sz="1200" dirty="0"/>
              <a:t>의 필터</a:t>
            </a:r>
            <a:r>
              <a:rPr lang="en-US" altLang="ko-KR" sz="1200" dirty="0"/>
              <a:t>(feature </a:t>
            </a:r>
            <a:r>
              <a:rPr lang="en-US" altLang="ko-KR" sz="1200" dirty="0" smtClean="0"/>
              <a:t>detector</a:t>
            </a:r>
            <a:r>
              <a:rPr lang="en-US" altLang="ko-KR" sz="1200" dirty="0"/>
              <a:t>)</a:t>
            </a:r>
            <a:r>
              <a:rPr lang="ko-KR" altLang="en-US" sz="1200" dirty="0"/>
              <a:t>가 원본 데이터 위에서 움직이는 과정을 </a:t>
            </a:r>
            <a:r>
              <a:rPr lang="en-US" altLang="ko-KR" sz="1200" dirty="0"/>
              <a:t>convolution</a:t>
            </a:r>
            <a:r>
              <a:rPr lang="ko-KR" altLang="en-US" sz="1200" dirty="0"/>
              <a:t>이라 하며</a:t>
            </a:r>
            <a:r>
              <a:rPr lang="en-US" altLang="ko-KR" sz="1200" dirty="0"/>
              <a:t>, </a:t>
            </a:r>
            <a:r>
              <a:rPr lang="ko-KR" altLang="en-US" sz="1200" dirty="0"/>
              <a:t>필터가 움직이는 방향을 조절할 수 있다</a:t>
            </a:r>
            <a:r>
              <a:rPr lang="en-US" altLang="ko-KR" sz="1200" dirty="0" smtClean="0"/>
              <a:t>.</a:t>
            </a:r>
          </a:p>
          <a:p>
            <a:pPr marL="12700">
              <a:spcBef>
                <a:spcPts val="555"/>
              </a:spcBef>
              <a:defRPr/>
            </a:pPr>
            <a:r>
              <a:rPr lang="en-US" altLang="ko-KR" sz="1200" dirty="0"/>
              <a:t>CNN</a:t>
            </a:r>
            <a:r>
              <a:rPr lang="ko-KR" altLang="en-US" sz="1200" dirty="0"/>
              <a:t>은 </a:t>
            </a:r>
            <a:r>
              <a:rPr lang="en-US" altLang="ko-KR" sz="1200" dirty="0"/>
              <a:t>Convolution Layer</a:t>
            </a:r>
            <a:r>
              <a:rPr lang="ko-KR" altLang="en-US" sz="1200" dirty="0"/>
              <a:t>와 </a:t>
            </a:r>
            <a:r>
              <a:rPr lang="en-US" altLang="ko-KR" sz="1200" dirty="0"/>
              <a:t>Pooling Layer</a:t>
            </a:r>
            <a:r>
              <a:rPr lang="ko-KR" altLang="en-US" sz="1200" dirty="0"/>
              <a:t>를 반복적으로 쌓아 데이터의 특징을 추출하는 부분과 </a:t>
            </a:r>
            <a:r>
              <a:rPr lang="en-US" altLang="ko-KR" sz="1200" dirty="0"/>
              <a:t>Fully-connected Layer</a:t>
            </a:r>
            <a:r>
              <a:rPr lang="ko-KR" altLang="en-US" sz="1200" dirty="0"/>
              <a:t>를 구성하고 마지막 </a:t>
            </a:r>
            <a:r>
              <a:rPr lang="ko-KR" altLang="en-US" sz="1200" dirty="0" err="1"/>
              <a:t>출력층에</a:t>
            </a:r>
            <a:r>
              <a:rPr lang="ko-KR" altLang="en-US" sz="1200" dirty="0"/>
              <a:t> </a:t>
            </a:r>
            <a:r>
              <a:rPr lang="en-US" altLang="ko-KR" sz="1200" dirty="0" err="1"/>
              <a:t>Softmax</a:t>
            </a:r>
            <a:r>
              <a:rPr lang="ko-KR" altLang="en-US" sz="1200" dirty="0"/>
              <a:t>를 적용하여 분류를 수행한다</a:t>
            </a:r>
            <a:r>
              <a:rPr lang="en-US" altLang="ko-KR" sz="1200" dirty="0"/>
              <a:t>.</a:t>
            </a:r>
            <a:endParaRPr lang="ko-KR" altLang="en-US" sz="1200" dirty="0">
              <a:latin typeface="Malgun Gothic"/>
              <a:cs typeface="Malgun Gothic"/>
            </a:endParaRPr>
          </a:p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endParaRPr lang="en-US" altLang="ko-KR" sz="1200" dirty="0" smtClean="0"/>
          </a:p>
        </p:txBody>
      </p:sp>
      <p:sp>
        <p:nvSpPr>
          <p:cNvPr id="27" name="object 11"/>
          <p:cNvSpPr txBox="1"/>
          <p:nvPr/>
        </p:nvSpPr>
        <p:spPr bwMode="auto">
          <a:xfrm>
            <a:off x="1115616" y="4869160"/>
            <a:ext cx="7006590" cy="1456168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  <a:defRPr/>
            </a:pPr>
            <a:r>
              <a:rPr sz="1200" b="1" dirty="0">
                <a:latin typeface="Wingdings"/>
                <a:cs typeface="Wingdings"/>
              </a:rPr>
              <a:t></a:t>
            </a:r>
            <a:r>
              <a:rPr b="1" spc="505" dirty="0">
                <a:latin typeface="Times New Roman"/>
                <a:cs typeface="Times New Roman"/>
              </a:rPr>
              <a:t> </a:t>
            </a:r>
            <a:r>
              <a:rPr lang="en-US" altLang="ko-KR" b="1" dirty="0"/>
              <a:t>CNN</a:t>
            </a:r>
            <a:r>
              <a:rPr lang="ko-KR" altLang="en-US" b="1" dirty="0"/>
              <a:t>은 이미지에 특화된 </a:t>
            </a:r>
            <a:r>
              <a:rPr lang="en-US" altLang="ko-KR" b="1" dirty="0"/>
              <a:t>convolution </a:t>
            </a:r>
            <a:r>
              <a:rPr lang="ko-KR" altLang="en-US" b="1" dirty="0"/>
              <a:t>연산을 사용하여 신경망의 층을 통과할 때 공간적 정보를 추출하므로 시간적 특성을 가진 </a:t>
            </a:r>
            <a:r>
              <a:rPr lang="ko-KR" altLang="en-US" b="1" dirty="0" err="1"/>
              <a:t>시계열</a:t>
            </a:r>
            <a:r>
              <a:rPr lang="ko-KR" altLang="en-US" b="1" dirty="0"/>
              <a:t> 센서 데이터 특성 분석에 용이하다</a:t>
            </a:r>
            <a:r>
              <a:rPr lang="en-US" altLang="ko-KR" b="1" dirty="0"/>
              <a:t>. </a:t>
            </a:r>
            <a:r>
              <a:rPr lang="ko-KR" altLang="en-US" b="1" dirty="0"/>
              <a:t>또한 고차원 정보를 추출함으로써 각기 다른 범주의 데이터를 쉽게 구분하여 </a:t>
            </a:r>
            <a:r>
              <a:rPr lang="ko-KR" altLang="en-US" b="1" dirty="0" err="1"/>
              <a:t>특징인자</a:t>
            </a:r>
            <a:r>
              <a:rPr lang="ko-KR" altLang="en-US" b="1" dirty="0"/>
              <a:t> 학습과 분류를 동시에 수행할 수 있다</a:t>
            </a:r>
            <a:r>
              <a:rPr lang="en-US" altLang="ko-KR" b="1" dirty="0"/>
              <a:t>[17].</a:t>
            </a:r>
            <a:endParaRPr b="1" dirty="0">
              <a:latin typeface="Malgun Gothic"/>
              <a:cs typeface="Malgun Gothic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894" y="3032754"/>
            <a:ext cx="4857346" cy="183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3483</Words>
  <Application>Microsoft Office PowerPoint</Application>
  <DocSecurity>0</DocSecurity>
  <PresentationFormat>화면 슬라이드 쇼(4:3)</PresentationFormat>
  <Paragraphs>202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맑은 고딕</vt:lpstr>
      <vt:lpstr>Arial</vt:lpstr>
      <vt:lpstr>Times New Roman</vt:lpstr>
      <vt:lpstr>맑은 고딕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1. 서론</vt:lpstr>
      <vt:lpstr>PowerPoint 프레젠테이션</vt:lpstr>
      <vt:lpstr>2. 관련 연구</vt:lpstr>
      <vt:lpstr>2. 관련 연구</vt:lpstr>
      <vt:lpstr>2. 관련 연구</vt:lpstr>
      <vt:lpstr>2. 관련 연구</vt:lpstr>
      <vt:lpstr>2. 관련 연구</vt:lpstr>
      <vt:lpstr>2. 관련 연구</vt:lpstr>
      <vt:lpstr>2. 관련 연구</vt:lpstr>
      <vt:lpstr>PowerPoint 프레젠테이션</vt:lpstr>
      <vt:lpstr>3. 연구방법(3.1 데이터 셋)</vt:lpstr>
      <vt:lpstr>3. 연구방법(3.2 분석 모델 설계)</vt:lpstr>
      <vt:lpstr>3. 연구방법(3.2.1. 지도학습 기반 이상 진단)</vt:lpstr>
      <vt:lpstr>3. 연구방법(3.2.2. 비지도학습 기반 이상패턴 감지)</vt:lpstr>
      <vt:lpstr>3. 연구방법(3.3. 분석 결과)</vt:lpstr>
      <vt:lpstr>3. 연구방법(3.3. 분석 결과)</vt:lpstr>
      <vt:lpstr>3. 연구방법(3.3. 분석 결과)</vt:lpstr>
      <vt:lpstr>3. 연구방법(3.3. 분석 결과)</vt:lpstr>
      <vt:lpstr>3. 연구방법(3.3. 분석 결과)</vt:lpstr>
      <vt:lpstr>3. 연구방법(3.3. 분석 결과)</vt:lpstr>
      <vt:lpstr>PowerPoint 프레젠테이션</vt:lpstr>
      <vt:lpstr>4. 분석결과 종합</vt:lpstr>
      <vt:lpstr>4. 분석결과 종합</vt:lpstr>
      <vt:lpstr>4. 분석결과 종합</vt:lpstr>
      <vt:lpstr>PowerPoint 프레젠테이션</vt:lpstr>
      <vt:lpstr>4. 결론</vt:lpstr>
      <vt:lpstr>4. 결론</vt:lpstr>
      <vt:lpstr>PowerPoint 프레젠테이션</vt:lpstr>
      <vt:lpstr>6. 참고문헌</vt:lpstr>
      <vt:lpstr>6. 참고문헌</vt:lpstr>
      <vt:lpstr>6. 참고문헌</vt:lpstr>
      <vt:lpstr>6. 참고문헌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정상현</dc:creator>
  <cp:keywords/>
  <dc:description/>
  <cp:lastModifiedBy>user</cp:lastModifiedBy>
  <cp:revision>44</cp:revision>
  <dcterms:created xsi:type="dcterms:W3CDTF">2022-11-24T01:02:57Z</dcterms:created>
  <dcterms:modified xsi:type="dcterms:W3CDTF">2022-11-24T05:18:52Z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2022-05-04T00:00:00Z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2022-11-24T00:00:00Z</vt:filetime>
  </property>
</Properties>
</file>